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503030501040103" pitchFamily="34" charset="0"/>
      <p:regular r:id="rId18"/>
    </p:embeddedFont>
    <p:embeddedFont>
      <p:font typeface="Canva Sans Bold" panose="020B0803030501040103" pitchFamily="34" charset="0"/>
      <p:regular r:id="rId19"/>
      <p:bold r:id="rId20"/>
    </p:embeddedFont>
    <p:embeddedFont>
      <p:font typeface="Glacial Indifference Bold" pitchFamily="2" charset="0"/>
      <p:regular r:id="rId21"/>
      <p:bold r:id="rId22"/>
    </p:embeddedFont>
    <p:embeddedFont>
      <p:font typeface="Gliker SemiBold" pitchFamily="2" charset="77"/>
      <p:regular r:id="rId23"/>
      <p:bold r:id="rId24"/>
    </p:embeddedFont>
    <p:embeddedFont>
      <p:font typeface="Gliker SemiBold Bold" pitchFamily="2" charset="77"/>
      <p:regular r:id="rId25"/>
      <p:bold r:id="rId26"/>
    </p:embeddedFont>
    <p:embeddedFont>
      <p:font typeface="Horizon Outlined" panose="02000500000000000000" pitchFamily="2" charset="77"/>
      <p:regular r:id="rId27"/>
    </p:embeddedFont>
    <p:embeddedFont>
      <p:font typeface="Montserrat" pitchFamily="2" charset="77"/>
      <p:regular r:id="rId28"/>
      <p:bold r:id="rId29"/>
      <p:italic r:id="rId30"/>
      <p:boldItalic r:id="rId31"/>
    </p:embeddedFont>
    <p:embeddedFont>
      <p:font typeface="Montserrat Bold" pitchFamily="2" charset="77"/>
      <p:regular r:id="rId32"/>
    </p:embeddedFont>
    <p:embeddedFont>
      <p:font typeface="Montserrat Semi-Bold" pitchFamily="2" charset="77"/>
      <p:regular r:id="rId33"/>
      <p:bold r:id="rId34"/>
    </p:embeddedFont>
    <p:embeddedFont>
      <p:font typeface="Montserrat Semi-Bold Bold" pitchFamily="2" charset="77"/>
      <p:regular r:id="rId35"/>
      <p:bold r:id="rId36"/>
    </p:embeddedFont>
    <p:embeddedFont>
      <p:font typeface="Telegraf Bold" pitchFamily="2"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607" autoAdjust="0"/>
  </p:normalViewPr>
  <p:slideViewPr>
    <p:cSldViewPr>
      <p:cViewPr varScale="1">
        <p:scale>
          <a:sx n="70" d="100"/>
          <a:sy n="70" d="100"/>
        </p:scale>
        <p:origin x="83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6.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5445531" y="1912402"/>
            <a:ext cx="8517005" cy="6462197"/>
            <a:chOff x="0" y="0"/>
            <a:chExt cx="2453370" cy="1861471"/>
          </a:xfrm>
        </p:grpSpPr>
        <p:sp>
          <p:nvSpPr>
            <p:cNvPr id="3" name="Freeform 3"/>
            <p:cNvSpPr/>
            <p:nvPr/>
          </p:nvSpPr>
          <p:spPr>
            <a:xfrm>
              <a:off x="0" y="0"/>
              <a:ext cx="2453370" cy="1861471"/>
            </a:xfrm>
            <a:custGeom>
              <a:avLst/>
              <a:gdLst/>
              <a:ahLst/>
              <a:cxnLst/>
              <a:rect l="l" t="t" r="r" b="b"/>
              <a:pathLst>
                <a:path w="2453370" h="1861471">
                  <a:moveTo>
                    <a:pt x="0" y="0"/>
                  </a:moveTo>
                  <a:lnTo>
                    <a:pt x="2453370" y="0"/>
                  </a:lnTo>
                  <a:lnTo>
                    <a:pt x="2453370" y="1861471"/>
                  </a:lnTo>
                  <a:lnTo>
                    <a:pt x="0" y="1861471"/>
                  </a:lnTo>
                  <a:close/>
                </a:path>
              </a:pathLst>
            </a:custGeom>
            <a:solidFill>
              <a:srgbClr val="FFFFFF"/>
            </a:solidFill>
          </p:spPr>
        </p:sp>
      </p:grpSp>
      <p:sp>
        <p:nvSpPr>
          <p:cNvPr id="4" name="Freeform 4"/>
          <p:cNvSpPr/>
          <p:nvPr/>
        </p:nvSpPr>
        <p:spPr>
          <a:xfrm>
            <a:off x="7913025" y="1511775"/>
            <a:ext cx="2461951" cy="801253"/>
          </a:xfrm>
          <a:custGeom>
            <a:avLst/>
            <a:gdLst/>
            <a:ahLst/>
            <a:cxnLst/>
            <a:rect l="l" t="t" r="r" b="b"/>
            <a:pathLst>
              <a:path w="2461951" h="801253">
                <a:moveTo>
                  <a:pt x="0" y="0"/>
                </a:moveTo>
                <a:lnTo>
                  <a:pt x="2461950" y="0"/>
                </a:lnTo>
                <a:lnTo>
                  <a:pt x="2461950" y="801253"/>
                </a:lnTo>
                <a:lnTo>
                  <a:pt x="0" y="801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1929382" y="2238163"/>
            <a:ext cx="5759615" cy="11519231"/>
          </a:xfrm>
          <a:custGeom>
            <a:avLst/>
            <a:gdLst/>
            <a:ahLst/>
            <a:cxnLst/>
            <a:rect l="l" t="t" r="r" b="b"/>
            <a:pathLst>
              <a:path w="5759615" h="11519231">
                <a:moveTo>
                  <a:pt x="5759615" y="0"/>
                </a:moveTo>
                <a:lnTo>
                  <a:pt x="0" y="0"/>
                </a:lnTo>
                <a:lnTo>
                  <a:pt x="0" y="11519230"/>
                </a:lnTo>
                <a:lnTo>
                  <a:pt x="5759615" y="11519230"/>
                </a:lnTo>
                <a:lnTo>
                  <a:pt x="575961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7471" y="3400425"/>
            <a:ext cx="5888466" cy="5438802"/>
          </a:xfrm>
          <a:custGeom>
            <a:avLst/>
            <a:gdLst/>
            <a:ahLst/>
            <a:cxnLst/>
            <a:rect l="l" t="t" r="r" b="b"/>
            <a:pathLst>
              <a:path w="5888466" h="5438802">
                <a:moveTo>
                  <a:pt x="0" y="0"/>
                </a:moveTo>
                <a:lnTo>
                  <a:pt x="5888467" y="0"/>
                </a:lnTo>
                <a:lnTo>
                  <a:pt x="5888467" y="5438802"/>
                </a:lnTo>
                <a:lnTo>
                  <a:pt x="0" y="5438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078042" y="3590925"/>
            <a:ext cx="8131916" cy="2702561"/>
          </a:xfrm>
          <a:prstGeom prst="rect">
            <a:avLst/>
          </a:prstGeom>
        </p:spPr>
        <p:txBody>
          <a:bodyPr lIns="0" tIns="0" rIns="0" bIns="0" rtlCol="0" anchor="t">
            <a:spAutoFit/>
          </a:bodyPr>
          <a:lstStyle/>
          <a:p>
            <a:pPr algn="ctr">
              <a:lnSpc>
                <a:spcPts val="10400"/>
              </a:lnSpc>
            </a:pPr>
            <a:r>
              <a:rPr lang="en-US" sz="10400">
                <a:solidFill>
                  <a:srgbClr val="2E2E2E"/>
                </a:solidFill>
                <a:latin typeface="Gliker SemiBold"/>
              </a:rPr>
              <a:t>LET'S</a:t>
            </a:r>
          </a:p>
          <a:p>
            <a:pPr algn="ctr">
              <a:lnSpc>
                <a:spcPts val="10400"/>
              </a:lnSpc>
            </a:pPr>
            <a:r>
              <a:rPr lang="en-US" sz="10400">
                <a:solidFill>
                  <a:srgbClr val="2E2E2E"/>
                </a:solidFill>
                <a:latin typeface="Gliker SemiBold"/>
              </a:rPr>
              <a:t>BEGIN!</a:t>
            </a:r>
          </a:p>
        </p:txBody>
      </p:sp>
      <p:sp>
        <p:nvSpPr>
          <p:cNvPr id="8" name="TextBox 8"/>
          <p:cNvSpPr txBox="1"/>
          <p:nvPr/>
        </p:nvSpPr>
        <p:spPr>
          <a:xfrm>
            <a:off x="5902850" y="6557782"/>
            <a:ext cx="6844250" cy="440690"/>
          </a:xfrm>
          <a:prstGeom prst="rect">
            <a:avLst/>
          </a:prstGeom>
        </p:spPr>
        <p:txBody>
          <a:bodyPr lIns="0" tIns="0" rIns="0" bIns="0" rtlCol="0" anchor="t">
            <a:spAutoFit/>
          </a:bodyPr>
          <a:lstStyle/>
          <a:p>
            <a:pPr marL="0" lvl="0" indent="0" algn="ctr">
              <a:lnSpc>
                <a:spcPts val="3639"/>
              </a:lnSpc>
            </a:pPr>
            <a:r>
              <a:rPr lang="en-US" sz="2799">
                <a:solidFill>
                  <a:srgbClr val="2E2E2E"/>
                </a:solidFill>
                <a:latin typeface="Montserrat Semi-Bold"/>
              </a:rPr>
              <a:t>Are You Ready?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a:off x="9063761" y="1323485"/>
            <a:ext cx="7988491" cy="7640031"/>
          </a:xfrm>
          <a:custGeom>
            <a:avLst/>
            <a:gdLst/>
            <a:ahLst/>
            <a:cxnLst/>
            <a:rect l="l" t="t" r="r" b="b"/>
            <a:pathLst>
              <a:path w="7988491" h="7640031">
                <a:moveTo>
                  <a:pt x="0" y="0"/>
                </a:moveTo>
                <a:lnTo>
                  <a:pt x="7988491" y="0"/>
                </a:lnTo>
                <a:lnTo>
                  <a:pt x="7988491" y="7640030"/>
                </a:lnTo>
                <a:lnTo>
                  <a:pt x="0" y="7640030"/>
                </a:lnTo>
                <a:lnTo>
                  <a:pt x="0" y="0"/>
                </a:lnTo>
                <a:close/>
              </a:path>
            </a:pathLst>
          </a:custGeom>
          <a:blipFill>
            <a:blip r:embed="rId2">
              <a:extLst>
                <a:ext uri="{96DAC541-7B7A-43D3-8B79-37D633B846F1}">
                  <asvg:svgBlip xmlns:asvg="http://schemas.microsoft.com/office/drawing/2016/SVG/main" r:embed="rId3"/>
                </a:ext>
              </a:extLst>
            </a:blip>
            <a:stretch>
              <a:fillRect l="-29411" r="-15827" b="-134839"/>
            </a:stretch>
          </a:blipFill>
        </p:spPr>
      </p:sp>
      <p:grpSp>
        <p:nvGrpSpPr>
          <p:cNvPr id="3" name="Group 3"/>
          <p:cNvGrpSpPr/>
          <p:nvPr/>
        </p:nvGrpSpPr>
        <p:grpSpPr>
          <a:xfrm>
            <a:off x="1235748" y="3775101"/>
            <a:ext cx="6978022" cy="5188415"/>
            <a:chOff x="0" y="0"/>
            <a:chExt cx="3907209" cy="2905152"/>
          </a:xfrm>
        </p:grpSpPr>
        <p:sp>
          <p:nvSpPr>
            <p:cNvPr id="4" name="Freeform 4"/>
            <p:cNvSpPr/>
            <p:nvPr/>
          </p:nvSpPr>
          <p:spPr>
            <a:xfrm>
              <a:off x="6350" y="1437032"/>
              <a:ext cx="3615109" cy="1461770"/>
            </a:xfrm>
            <a:custGeom>
              <a:avLst/>
              <a:gdLst/>
              <a:ahLst/>
              <a:cxnLst/>
              <a:rect l="l" t="t" r="r" b="b"/>
              <a:pathLst>
                <a:path w="3615109" h="1461770">
                  <a:moveTo>
                    <a:pt x="0" y="0"/>
                  </a:moveTo>
                  <a:lnTo>
                    <a:pt x="0" y="1461770"/>
                  </a:lnTo>
                  <a:lnTo>
                    <a:pt x="3615109" y="1461770"/>
                  </a:lnTo>
                  <a:lnTo>
                    <a:pt x="0" y="0"/>
                  </a:lnTo>
                  <a:close/>
                </a:path>
              </a:pathLst>
            </a:custGeom>
            <a:solidFill>
              <a:srgbClr val="5773B8"/>
            </a:solidFill>
          </p:spPr>
        </p:sp>
        <p:sp>
          <p:nvSpPr>
            <p:cNvPr id="5" name="Freeform 5"/>
            <p:cNvSpPr/>
            <p:nvPr/>
          </p:nvSpPr>
          <p:spPr>
            <a:xfrm>
              <a:off x="0" y="-29210"/>
              <a:ext cx="3913558" cy="2935633"/>
            </a:xfrm>
            <a:custGeom>
              <a:avLst/>
              <a:gdLst/>
              <a:ahLst/>
              <a:cxnLst/>
              <a:rect l="l" t="t" r="r" b="b"/>
              <a:pathLst>
                <a:path w="3913558" h="2935633">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3084249" y="2934363"/>
                  </a:cubicBezTo>
                  <a:cubicBezTo>
                    <a:pt x="3503349" y="2934363"/>
                    <a:pt x="3904669" y="2934363"/>
                    <a:pt x="3904669" y="2934363"/>
                  </a:cubicBezTo>
                  <a:cubicBezTo>
                    <a:pt x="3904669" y="2934363"/>
                    <a:pt x="3902128" y="2281582"/>
                    <a:pt x="3904669" y="1865023"/>
                  </a:cubicBezTo>
                  <a:cubicBezTo>
                    <a:pt x="3913558" y="1354482"/>
                    <a:pt x="3909749" y="1153775"/>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sp>
        <p:nvSpPr>
          <p:cNvPr id="6" name="Freeform 6"/>
          <p:cNvSpPr/>
          <p:nvPr/>
        </p:nvSpPr>
        <p:spPr>
          <a:xfrm rot="-5400000">
            <a:off x="3774055" y="-1214822"/>
            <a:ext cx="1901408" cy="6978022"/>
          </a:xfrm>
          <a:custGeom>
            <a:avLst/>
            <a:gdLst/>
            <a:ahLst/>
            <a:cxnLst/>
            <a:rect l="l" t="t" r="r" b="b"/>
            <a:pathLst>
              <a:path w="1901408" h="6978022">
                <a:moveTo>
                  <a:pt x="0" y="0"/>
                </a:moveTo>
                <a:lnTo>
                  <a:pt x="1901409" y="0"/>
                </a:lnTo>
                <a:lnTo>
                  <a:pt x="1901409" y="6978022"/>
                </a:lnTo>
                <a:lnTo>
                  <a:pt x="0" y="6978022"/>
                </a:lnTo>
                <a:lnTo>
                  <a:pt x="0" y="0"/>
                </a:lnTo>
                <a:close/>
              </a:path>
            </a:pathLst>
          </a:custGeom>
          <a:blipFill>
            <a:blip r:embed="rId4">
              <a:extLst>
                <a:ext uri="{96DAC541-7B7A-43D3-8B79-37D633B846F1}">
                  <asvg:svgBlip xmlns:asvg="http://schemas.microsoft.com/office/drawing/2016/SVG/main" r:embed="rId5"/>
                </a:ext>
              </a:extLst>
            </a:blip>
            <a:stretch>
              <a:fillRect l="-168363"/>
            </a:stretch>
          </a:blipFill>
        </p:spPr>
      </p:sp>
      <p:sp>
        <p:nvSpPr>
          <p:cNvPr id="7" name="Freeform 7"/>
          <p:cNvSpPr/>
          <p:nvPr/>
        </p:nvSpPr>
        <p:spPr>
          <a:xfrm>
            <a:off x="9063761" y="3637855"/>
            <a:ext cx="7988491" cy="5325661"/>
          </a:xfrm>
          <a:custGeom>
            <a:avLst/>
            <a:gdLst/>
            <a:ahLst/>
            <a:cxnLst/>
            <a:rect l="l" t="t" r="r" b="b"/>
            <a:pathLst>
              <a:path w="7988491" h="5325661">
                <a:moveTo>
                  <a:pt x="0" y="0"/>
                </a:moveTo>
                <a:lnTo>
                  <a:pt x="7988491" y="0"/>
                </a:lnTo>
                <a:lnTo>
                  <a:pt x="7988491" y="5325660"/>
                </a:lnTo>
                <a:lnTo>
                  <a:pt x="0" y="5325660"/>
                </a:lnTo>
                <a:lnTo>
                  <a:pt x="0" y="0"/>
                </a:lnTo>
                <a:close/>
              </a:path>
            </a:pathLst>
          </a:custGeom>
          <a:blipFill>
            <a:blip r:embed="rId6"/>
            <a:stretch>
              <a:fillRect/>
            </a:stretch>
          </a:blipFill>
        </p:spPr>
      </p:sp>
      <p:sp>
        <p:nvSpPr>
          <p:cNvPr id="8" name="TextBox 8"/>
          <p:cNvSpPr txBox="1"/>
          <p:nvPr/>
        </p:nvSpPr>
        <p:spPr>
          <a:xfrm>
            <a:off x="1803551" y="1653308"/>
            <a:ext cx="6429270" cy="1425575"/>
          </a:xfrm>
          <a:prstGeom prst="rect">
            <a:avLst/>
          </a:prstGeom>
        </p:spPr>
        <p:txBody>
          <a:bodyPr lIns="0" tIns="0" rIns="0" bIns="0" rtlCol="0" anchor="t">
            <a:spAutoFit/>
          </a:bodyPr>
          <a:lstStyle/>
          <a:p>
            <a:pPr>
              <a:lnSpc>
                <a:spcPts val="5499"/>
              </a:lnSpc>
            </a:pPr>
            <a:r>
              <a:rPr lang="en-US" sz="5499">
                <a:solidFill>
                  <a:srgbClr val="FA8068"/>
                </a:solidFill>
                <a:latin typeface="Gliker SemiBold"/>
              </a:rPr>
              <a:t>CLASSIFIERS &amp; OPTIMISERS </a:t>
            </a:r>
          </a:p>
        </p:txBody>
      </p:sp>
      <p:sp>
        <p:nvSpPr>
          <p:cNvPr id="9" name="TextBox 9"/>
          <p:cNvSpPr txBox="1"/>
          <p:nvPr/>
        </p:nvSpPr>
        <p:spPr>
          <a:xfrm>
            <a:off x="1811550" y="3888935"/>
            <a:ext cx="5890135" cy="4970272"/>
          </a:xfrm>
          <a:prstGeom prst="rect">
            <a:avLst/>
          </a:prstGeom>
        </p:spPr>
        <p:txBody>
          <a:bodyPr lIns="0" tIns="0" rIns="0" bIns="0" rtlCol="0" anchor="t">
            <a:spAutoFit/>
          </a:bodyPr>
          <a:lstStyle/>
          <a:p>
            <a:pPr marL="0" lvl="0" indent="0">
              <a:lnSpc>
                <a:spcPts val="3274"/>
              </a:lnSpc>
            </a:pPr>
            <a:r>
              <a:rPr lang="en-US" sz="2338">
                <a:solidFill>
                  <a:srgbClr val="2E2E2E"/>
                </a:solidFill>
                <a:latin typeface="Montserrat"/>
              </a:rPr>
              <a:t>For handwritten Devanagari numeral recognition using deep learning, popular classifiers include convolutional neural networks (CNNs), recurrent neural networks (RNNs), and hybrid models. Common optimizers used for training these classifiers are Stochastic Gradient Descent (SGD), Adam, and RMSprop. Proper selection of classifiers and optimizers is crucial for achieving accurate recognition results.</a:t>
            </a:r>
          </a:p>
        </p:txBody>
      </p:sp>
      <p:sp>
        <p:nvSpPr>
          <p:cNvPr id="10" name="TextBox 10"/>
          <p:cNvSpPr txBox="1"/>
          <p:nvPr/>
        </p:nvSpPr>
        <p:spPr>
          <a:xfrm>
            <a:off x="9063761" y="1888109"/>
            <a:ext cx="7988491" cy="695959"/>
          </a:xfrm>
          <a:prstGeom prst="rect">
            <a:avLst/>
          </a:prstGeom>
        </p:spPr>
        <p:txBody>
          <a:bodyPr lIns="0" tIns="0" rIns="0" bIns="0" rtlCol="0" anchor="t">
            <a:spAutoFit/>
          </a:bodyPr>
          <a:lstStyle/>
          <a:p>
            <a:pPr algn="ctr">
              <a:lnSpc>
                <a:spcPts val="5740"/>
              </a:lnSpc>
            </a:pPr>
            <a:r>
              <a:rPr lang="en-US" sz="4100">
                <a:solidFill>
                  <a:srgbClr val="000000"/>
                </a:solidFill>
                <a:latin typeface="Montserrat Bold"/>
              </a:rPr>
              <a:t>Stochastic Gradient Descent</a:t>
            </a:r>
          </a:p>
        </p:txBody>
      </p:sp>
      <p:sp>
        <p:nvSpPr>
          <p:cNvPr id="11" name="TextBox 11"/>
          <p:cNvSpPr txBox="1"/>
          <p:nvPr/>
        </p:nvSpPr>
        <p:spPr>
          <a:xfrm>
            <a:off x="9366462" y="2693790"/>
            <a:ext cx="7496956" cy="1005056"/>
          </a:xfrm>
          <a:prstGeom prst="rect">
            <a:avLst/>
          </a:prstGeom>
        </p:spPr>
        <p:txBody>
          <a:bodyPr lIns="0" tIns="0" rIns="0" bIns="0" rtlCol="0" anchor="t">
            <a:spAutoFit/>
          </a:bodyPr>
          <a:lstStyle/>
          <a:p>
            <a:pPr>
              <a:lnSpc>
                <a:spcPts val="4018"/>
              </a:lnSpc>
            </a:pPr>
            <a:r>
              <a:rPr lang="en-US" sz="2870">
                <a:solidFill>
                  <a:srgbClr val="000000"/>
                </a:solidFill>
                <a:latin typeface="Canva Sans"/>
              </a:rPr>
              <a:t>Highest Accuracy:0.9867</a:t>
            </a:r>
          </a:p>
          <a:p>
            <a:pPr>
              <a:lnSpc>
                <a:spcPts val="4018"/>
              </a:lnSpc>
            </a:pPr>
            <a:r>
              <a:rPr lang="en-US" sz="2870">
                <a:solidFill>
                  <a:srgbClr val="000000"/>
                </a:solidFill>
                <a:latin typeface="Canva Sans"/>
              </a:rPr>
              <a:t>Lowest Loss:0.0443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a:off x="8911507" y="1240076"/>
            <a:ext cx="8140745" cy="7723440"/>
          </a:xfrm>
          <a:custGeom>
            <a:avLst/>
            <a:gdLst/>
            <a:ahLst/>
            <a:cxnLst/>
            <a:rect l="l" t="t" r="r" b="b"/>
            <a:pathLst>
              <a:path w="8140745" h="7723440">
                <a:moveTo>
                  <a:pt x="0" y="0"/>
                </a:moveTo>
                <a:lnTo>
                  <a:pt x="8140745" y="0"/>
                </a:lnTo>
                <a:lnTo>
                  <a:pt x="8140745" y="7723439"/>
                </a:lnTo>
                <a:lnTo>
                  <a:pt x="0" y="7723439"/>
                </a:lnTo>
                <a:lnTo>
                  <a:pt x="0" y="0"/>
                </a:lnTo>
                <a:close/>
              </a:path>
            </a:pathLst>
          </a:custGeom>
          <a:blipFill>
            <a:blip r:embed="rId2">
              <a:extLst>
                <a:ext uri="{96DAC541-7B7A-43D3-8B79-37D633B846F1}">
                  <asvg:svgBlip xmlns:asvg="http://schemas.microsoft.com/office/drawing/2016/SVG/main" r:embed="rId3"/>
                </a:ext>
              </a:extLst>
            </a:blip>
            <a:stretch>
              <a:fillRect l="-40768" r="-1366" b="-131670"/>
            </a:stretch>
          </a:blipFill>
        </p:spPr>
      </p:sp>
      <p:grpSp>
        <p:nvGrpSpPr>
          <p:cNvPr id="3" name="Group 3"/>
          <p:cNvGrpSpPr/>
          <p:nvPr/>
        </p:nvGrpSpPr>
        <p:grpSpPr>
          <a:xfrm>
            <a:off x="1235748" y="3775101"/>
            <a:ext cx="6978022" cy="5188415"/>
            <a:chOff x="0" y="0"/>
            <a:chExt cx="3907209" cy="2905152"/>
          </a:xfrm>
        </p:grpSpPr>
        <p:sp>
          <p:nvSpPr>
            <p:cNvPr id="4" name="Freeform 4"/>
            <p:cNvSpPr/>
            <p:nvPr/>
          </p:nvSpPr>
          <p:spPr>
            <a:xfrm>
              <a:off x="6350" y="1437032"/>
              <a:ext cx="3615109" cy="1461770"/>
            </a:xfrm>
            <a:custGeom>
              <a:avLst/>
              <a:gdLst/>
              <a:ahLst/>
              <a:cxnLst/>
              <a:rect l="l" t="t" r="r" b="b"/>
              <a:pathLst>
                <a:path w="3615109" h="1461770">
                  <a:moveTo>
                    <a:pt x="0" y="0"/>
                  </a:moveTo>
                  <a:lnTo>
                    <a:pt x="0" y="1461770"/>
                  </a:lnTo>
                  <a:lnTo>
                    <a:pt x="3615109" y="1461770"/>
                  </a:lnTo>
                  <a:lnTo>
                    <a:pt x="0" y="0"/>
                  </a:lnTo>
                  <a:close/>
                </a:path>
              </a:pathLst>
            </a:custGeom>
            <a:solidFill>
              <a:srgbClr val="5773B8"/>
            </a:solidFill>
          </p:spPr>
        </p:sp>
        <p:sp>
          <p:nvSpPr>
            <p:cNvPr id="5" name="Freeform 5"/>
            <p:cNvSpPr/>
            <p:nvPr/>
          </p:nvSpPr>
          <p:spPr>
            <a:xfrm>
              <a:off x="0" y="-29210"/>
              <a:ext cx="3913558" cy="2935633"/>
            </a:xfrm>
            <a:custGeom>
              <a:avLst/>
              <a:gdLst/>
              <a:ahLst/>
              <a:cxnLst/>
              <a:rect l="l" t="t" r="r" b="b"/>
              <a:pathLst>
                <a:path w="3913558" h="2935633">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3084249" y="2934363"/>
                  </a:cubicBezTo>
                  <a:cubicBezTo>
                    <a:pt x="3503349" y="2934363"/>
                    <a:pt x="3904669" y="2934363"/>
                    <a:pt x="3904669" y="2934363"/>
                  </a:cubicBezTo>
                  <a:cubicBezTo>
                    <a:pt x="3904669" y="2934363"/>
                    <a:pt x="3902128" y="2281582"/>
                    <a:pt x="3904669" y="1865023"/>
                  </a:cubicBezTo>
                  <a:cubicBezTo>
                    <a:pt x="3913558" y="1354482"/>
                    <a:pt x="3909749" y="1153775"/>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sp>
        <p:nvSpPr>
          <p:cNvPr id="6" name="Freeform 6"/>
          <p:cNvSpPr/>
          <p:nvPr/>
        </p:nvSpPr>
        <p:spPr>
          <a:xfrm rot="-5400000">
            <a:off x="3774055" y="-1214822"/>
            <a:ext cx="1901408" cy="6978022"/>
          </a:xfrm>
          <a:custGeom>
            <a:avLst/>
            <a:gdLst/>
            <a:ahLst/>
            <a:cxnLst/>
            <a:rect l="l" t="t" r="r" b="b"/>
            <a:pathLst>
              <a:path w="1901408" h="6978022">
                <a:moveTo>
                  <a:pt x="0" y="0"/>
                </a:moveTo>
                <a:lnTo>
                  <a:pt x="1901409" y="0"/>
                </a:lnTo>
                <a:lnTo>
                  <a:pt x="1901409" y="6978022"/>
                </a:lnTo>
                <a:lnTo>
                  <a:pt x="0" y="6978022"/>
                </a:lnTo>
                <a:lnTo>
                  <a:pt x="0" y="0"/>
                </a:lnTo>
                <a:close/>
              </a:path>
            </a:pathLst>
          </a:custGeom>
          <a:blipFill>
            <a:blip r:embed="rId4">
              <a:extLst>
                <a:ext uri="{96DAC541-7B7A-43D3-8B79-37D633B846F1}">
                  <asvg:svgBlip xmlns:asvg="http://schemas.microsoft.com/office/drawing/2016/SVG/main" r:embed="rId5"/>
                </a:ext>
              </a:extLst>
            </a:blip>
            <a:stretch>
              <a:fillRect l="-168363"/>
            </a:stretch>
          </a:blipFill>
        </p:spPr>
      </p:sp>
      <p:sp>
        <p:nvSpPr>
          <p:cNvPr id="7" name="Freeform 7"/>
          <p:cNvSpPr/>
          <p:nvPr/>
        </p:nvSpPr>
        <p:spPr>
          <a:xfrm>
            <a:off x="8911507" y="4397769"/>
            <a:ext cx="3974809" cy="4565746"/>
          </a:xfrm>
          <a:custGeom>
            <a:avLst/>
            <a:gdLst/>
            <a:ahLst/>
            <a:cxnLst/>
            <a:rect l="l" t="t" r="r" b="b"/>
            <a:pathLst>
              <a:path w="3974809" h="4565746">
                <a:moveTo>
                  <a:pt x="0" y="0"/>
                </a:moveTo>
                <a:lnTo>
                  <a:pt x="3974809" y="0"/>
                </a:lnTo>
                <a:lnTo>
                  <a:pt x="3974809" y="4565746"/>
                </a:lnTo>
                <a:lnTo>
                  <a:pt x="0" y="4565746"/>
                </a:lnTo>
                <a:lnTo>
                  <a:pt x="0" y="0"/>
                </a:lnTo>
                <a:close/>
              </a:path>
            </a:pathLst>
          </a:custGeom>
          <a:blipFill>
            <a:blip r:embed="rId6"/>
            <a:stretch>
              <a:fillRect l="-4076" r="-4076" b="-1775"/>
            </a:stretch>
          </a:blipFill>
        </p:spPr>
      </p:sp>
      <p:sp>
        <p:nvSpPr>
          <p:cNvPr id="8" name="Freeform 8"/>
          <p:cNvSpPr/>
          <p:nvPr/>
        </p:nvSpPr>
        <p:spPr>
          <a:xfrm>
            <a:off x="12876791" y="4397769"/>
            <a:ext cx="4165936" cy="4565746"/>
          </a:xfrm>
          <a:custGeom>
            <a:avLst/>
            <a:gdLst/>
            <a:ahLst/>
            <a:cxnLst/>
            <a:rect l="l" t="t" r="r" b="b"/>
            <a:pathLst>
              <a:path w="4165936" h="4565746">
                <a:moveTo>
                  <a:pt x="0" y="0"/>
                </a:moveTo>
                <a:lnTo>
                  <a:pt x="4165936" y="0"/>
                </a:lnTo>
                <a:lnTo>
                  <a:pt x="4165936" y="4565746"/>
                </a:lnTo>
                <a:lnTo>
                  <a:pt x="0" y="4565746"/>
                </a:lnTo>
                <a:lnTo>
                  <a:pt x="0" y="0"/>
                </a:lnTo>
                <a:close/>
              </a:path>
            </a:pathLst>
          </a:custGeom>
          <a:blipFill>
            <a:blip r:embed="rId7"/>
            <a:stretch>
              <a:fillRect l="-4798" r="-4798"/>
            </a:stretch>
          </a:blipFill>
        </p:spPr>
      </p:sp>
      <p:sp>
        <p:nvSpPr>
          <p:cNvPr id="9" name="TextBox 9"/>
          <p:cNvSpPr txBox="1"/>
          <p:nvPr/>
        </p:nvSpPr>
        <p:spPr>
          <a:xfrm>
            <a:off x="1898307" y="1885251"/>
            <a:ext cx="6315463" cy="920750"/>
          </a:xfrm>
          <a:prstGeom prst="rect">
            <a:avLst/>
          </a:prstGeom>
        </p:spPr>
        <p:txBody>
          <a:bodyPr lIns="0" tIns="0" rIns="0" bIns="0" rtlCol="0" anchor="t">
            <a:spAutoFit/>
          </a:bodyPr>
          <a:lstStyle/>
          <a:p>
            <a:pPr>
              <a:lnSpc>
                <a:spcPts val="6999"/>
              </a:lnSpc>
            </a:pPr>
            <a:r>
              <a:rPr lang="en-US" sz="6999">
                <a:solidFill>
                  <a:srgbClr val="FDDF75"/>
                </a:solidFill>
                <a:latin typeface="Gliker SemiBold"/>
              </a:rPr>
              <a:t>CONCLUSION</a:t>
            </a:r>
          </a:p>
        </p:txBody>
      </p:sp>
      <p:sp>
        <p:nvSpPr>
          <p:cNvPr id="10" name="TextBox 10"/>
          <p:cNvSpPr txBox="1"/>
          <p:nvPr/>
        </p:nvSpPr>
        <p:spPr>
          <a:xfrm>
            <a:off x="1645724" y="4211261"/>
            <a:ext cx="6153358" cy="4277995"/>
          </a:xfrm>
          <a:prstGeom prst="rect">
            <a:avLst/>
          </a:prstGeom>
        </p:spPr>
        <p:txBody>
          <a:bodyPr lIns="0" tIns="0" rIns="0" bIns="0" rtlCol="0" anchor="t">
            <a:spAutoFit/>
          </a:bodyPr>
          <a:lstStyle/>
          <a:p>
            <a:pPr marL="0" lvl="0" indent="0">
              <a:lnSpc>
                <a:spcPts val="3079"/>
              </a:lnSpc>
            </a:pPr>
            <a:r>
              <a:rPr lang="en-US" sz="2199">
                <a:solidFill>
                  <a:srgbClr val="2E2E2E"/>
                </a:solidFill>
                <a:latin typeface="Montserrat"/>
              </a:rPr>
              <a:t>In conclusion, deep learning classifiers, such as CNNs and RNNs, combined with appropriate optimizers like SGD, Adam, or RMSprop, have shown promising results for handwritten Devanagari numeral recognition. These techniques offer a robust and efficient approach for accurately identifying and classifying Devanagari numerals from handwritten inputs, paving the way for various applications in digit recognition and character analysis.</a:t>
            </a:r>
          </a:p>
        </p:txBody>
      </p:sp>
      <p:sp>
        <p:nvSpPr>
          <p:cNvPr id="11" name="TextBox 11"/>
          <p:cNvSpPr txBox="1"/>
          <p:nvPr/>
        </p:nvSpPr>
        <p:spPr>
          <a:xfrm>
            <a:off x="8911507" y="1805925"/>
            <a:ext cx="8140745" cy="1969176"/>
          </a:xfrm>
          <a:prstGeom prst="rect">
            <a:avLst/>
          </a:prstGeom>
        </p:spPr>
        <p:txBody>
          <a:bodyPr lIns="0" tIns="0" rIns="0" bIns="0" rtlCol="0" anchor="t">
            <a:spAutoFit/>
          </a:bodyPr>
          <a:lstStyle/>
          <a:p>
            <a:pPr algn="ctr">
              <a:lnSpc>
                <a:spcPts val="15190"/>
              </a:lnSpc>
            </a:pPr>
            <a:r>
              <a:rPr lang="en-US" sz="10850">
                <a:solidFill>
                  <a:srgbClr val="000000"/>
                </a:solidFill>
                <a:latin typeface="Horizon Outlined"/>
              </a:rPr>
              <a:t>OUTPUT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flipH="1">
            <a:off x="1809451" y="2124233"/>
            <a:ext cx="4653400" cy="10984421"/>
          </a:xfrm>
          <a:custGeom>
            <a:avLst/>
            <a:gdLst/>
            <a:ahLst/>
            <a:cxnLst/>
            <a:rect l="l" t="t" r="r" b="b"/>
            <a:pathLst>
              <a:path w="4653400" h="10984421">
                <a:moveTo>
                  <a:pt x="4653401" y="0"/>
                </a:moveTo>
                <a:lnTo>
                  <a:pt x="0" y="0"/>
                </a:lnTo>
                <a:lnTo>
                  <a:pt x="0" y="10984422"/>
                </a:lnTo>
                <a:lnTo>
                  <a:pt x="4653401" y="10984422"/>
                </a:lnTo>
                <a:lnTo>
                  <a:pt x="465340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76697">
            <a:off x="6022240" y="1484380"/>
            <a:ext cx="433500" cy="1279706"/>
          </a:xfrm>
          <a:custGeom>
            <a:avLst/>
            <a:gdLst/>
            <a:ahLst/>
            <a:cxnLst/>
            <a:rect l="l" t="t" r="r" b="b"/>
            <a:pathLst>
              <a:path w="433500" h="1279706">
                <a:moveTo>
                  <a:pt x="0" y="0"/>
                </a:moveTo>
                <a:lnTo>
                  <a:pt x="433500" y="0"/>
                </a:lnTo>
                <a:lnTo>
                  <a:pt x="433500" y="1279706"/>
                </a:lnTo>
                <a:lnTo>
                  <a:pt x="0" y="1279706"/>
                </a:lnTo>
                <a:lnTo>
                  <a:pt x="0" y="0"/>
                </a:lnTo>
                <a:close/>
              </a:path>
            </a:pathLst>
          </a:custGeom>
          <a:blipFill>
            <a:blip r:embed="rId4"/>
            <a:stretch>
              <a:fillRect/>
            </a:stretch>
          </a:blipFill>
        </p:spPr>
      </p:sp>
      <p:grpSp>
        <p:nvGrpSpPr>
          <p:cNvPr id="4" name="Group 4"/>
          <p:cNvGrpSpPr/>
          <p:nvPr/>
        </p:nvGrpSpPr>
        <p:grpSpPr>
          <a:xfrm>
            <a:off x="6462852" y="2404652"/>
            <a:ext cx="9971656" cy="4520591"/>
            <a:chOff x="0" y="0"/>
            <a:chExt cx="2787589" cy="1263737"/>
          </a:xfrm>
        </p:grpSpPr>
        <p:sp>
          <p:nvSpPr>
            <p:cNvPr id="5" name="Freeform 5"/>
            <p:cNvSpPr/>
            <p:nvPr/>
          </p:nvSpPr>
          <p:spPr>
            <a:xfrm>
              <a:off x="0" y="0"/>
              <a:ext cx="2787589" cy="1263737"/>
            </a:xfrm>
            <a:custGeom>
              <a:avLst/>
              <a:gdLst/>
              <a:ahLst/>
              <a:cxnLst/>
              <a:rect l="l" t="t" r="r" b="b"/>
              <a:pathLst>
                <a:path w="2787589" h="1263737">
                  <a:moveTo>
                    <a:pt x="0" y="0"/>
                  </a:moveTo>
                  <a:lnTo>
                    <a:pt x="2787589" y="0"/>
                  </a:lnTo>
                  <a:lnTo>
                    <a:pt x="2787589" y="1263737"/>
                  </a:lnTo>
                  <a:lnTo>
                    <a:pt x="0" y="1263737"/>
                  </a:lnTo>
                  <a:close/>
                </a:path>
              </a:pathLst>
            </a:custGeom>
            <a:solidFill>
              <a:srgbClr val="FFFFFF"/>
            </a:solidFill>
          </p:spPr>
        </p:sp>
      </p:grpSp>
      <p:sp>
        <p:nvSpPr>
          <p:cNvPr id="6" name="Freeform 6"/>
          <p:cNvSpPr/>
          <p:nvPr/>
        </p:nvSpPr>
        <p:spPr>
          <a:xfrm>
            <a:off x="6238990" y="2799125"/>
            <a:ext cx="10195518" cy="3147358"/>
          </a:xfrm>
          <a:custGeom>
            <a:avLst/>
            <a:gdLst/>
            <a:ahLst/>
            <a:cxnLst/>
            <a:rect l="l" t="t" r="r" b="b"/>
            <a:pathLst>
              <a:path w="10195518" h="3147358">
                <a:moveTo>
                  <a:pt x="0" y="0"/>
                </a:moveTo>
                <a:lnTo>
                  <a:pt x="10195518" y="0"/>
                </a:lnTo>
                <a:lnTo>
                  <a:pt x="10195518" y="3147358"/>
                </a:lnTo>
                <a:lnTo>
                  <a:pt x="0" y="3147358"/>
                </a:lnTo>
                <a:lnTo>
                  <a:pt x="0" y="0"/>
                </a:lnTo>
                <a:close/>
              </a:path>
            </a:pathLst>
          </a:custGeom>
          <a:blipFill>
            <a:blip r:embed="rId5"/>
            <a:stretch>
              <a:fillRect l="-1148" t="-34467" r="-1148" b="-2227"/>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3169047" y="899693"/>
            <a:ext cx="12628714" cy="7210266"/>
            <a:chOff x="0" y="0"/>
            <a:chExt cx="3260349" cy="1861471"/>
          </a:xfrm>
        </p:grpSpPr>
        <p:sp>
          <p:nvSpPr>
            <p:cNvPr id="3" name="Freeform 3"/>
            <p:cNvSpPr/>
            <p:nvPr/>
          </p:nvSpPr>
          <p:spPr>
            <a:xfrm>
              <a:off x="0" y="0"/>
              <a:ext cx="3260349" cy="1861471"/>
            </a:xfrm>
            <a:custGeom>
              <a:avLst/>
              <a:gdLst/>
              <a:ahLst/>
              <a:cxnLst/>
              <a:rect l="l" t="t" r="r" b="b"/>
              <a:pathLst>
                <a:path w="3260349" h="1861471">
                  <a:moveTo>
                    <a:pt x="0" y="0"/>
                  </a:moveTo>
                  <a:lnTo>
                    <a:pt x="3260349" y="0"/>
                  </a:lnTo>
                  <a:lnTo>
                    <a:pt x="3260349" y="1861471"/>
                  </a:lnTo>
                  <a:lnTo>
                    <a:pt x="0" y="1861471"/>
                  </a:lnTo>
                  <a:close/>
                </a:path>
              </a:pathLst>
            </a:custGeom>
            <a:solidFill>
              <a:srgbClr val="FFFFFF"/>
            </a:solidFill>
          </p:spPr>
        </p:sp>
      </p:grpSp>
      <p:sp>
        <p:nvSpPr>
          <p:cNvPr id="4" name="Freeform 4"/>
          <p:cNvSpPr/>
          <p:nvPr/>
        </p:nvSpPr>
        <p:spPr>
          <a:xfrm>
            <a:off x="7913025" y="469694"/>
            <a:ext cx="2642452" cy="859998"/>
          </a:xfrm>
          <a:custGeom>
            <a:avLst/>
            <a:gdLst/>
            <a:ahLst/>
            <a:cxnLst/>
            <a:rect l="l" t="t" r="r" b="b"/>
            <a:pathLst>
              <a:path w="2642452" h="859998">
                <a:moveTo>
                  <a:pt x="0" y="0"/>
                </a:moveTo>
                <a:lnTo>
                  <a:pt x="2642451" y="0"/>
                </a:lnTo>
                <a:lnTo>
                  <a:pt x="2642451" y="859998"/>
                </a:lnTo>
                <a:lnTo>
                  <a:pt x="0" y="859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055914" y="2238163"/>
            <a:ext cx="3889122" cy="10913353"/>
          </a:xfrm>
          <a:custGeom>
            <a:avLst/>
            <a:gdLst/>
            <a:ahLst/>
            <a:cxnLst/>
            <a:rect l="l" t="t" r="r" b="b"/>
            <a:pathLst>
              <a:path w="3889122" h="10913353">
                <a:moveTo>
                  <a:pt x="3889122" y="0"/>
                </a:moveTo>
                <a:lnTo>
                  <a:pt x="0" y="0"/>
                </a:lnTo>
                <a:lnTo>
                  <a:pt x="0" y="10913353"/>
                </a:lnTo>
                <a:lnTo>
                  <a:pt x="3889122" y="10913353"/>
                </a:lnTo>
                <a:lnTo>
                  <a:pt x="388912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050637" y="5875462"/>
            <a:ext cx="3717059" cy="3717059"/>
          </a:xfrm>
          <a:custGeom>
            <a:avLst/>
            <a:gdLst/>
            <a:ahLst/>
            <a:cxnLst/>
            <a:rect l="l" t="t" r="r" b="b"/>
            <a:pathLst>
              <a:path w="3717059" h="3717059">
                <a:moveTo>
                  <a:pt x="0" y="0"/>
                </a:moveTo>
                <a:lnTo>
                  <a:pt x="3717060" y="0"/>
                </a:lnTo>
                <a:lnTo>
                  <a:pt x="3717060" y="3717059"/>
                </a:lnTo>
                <a:lnTo>
                  <a:pt x="0" y="37170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062829" y="8059705"/>
            <a:ext cx="1825946" cy="1417391"/>
          </a:xfrm>
          <a:custGeom>
            <a:avLst/>
            <a:gdLst/>
            <a:ahLst/>
            <a:cxnLst/>
            <a:rect l="l" t="t" r="r" b="b"/>
            <a:pathLst>
              <a:path w="1825946" h="1417391">
                <a:moveTo>
                  <a:pt x="0" y="0"/>
                </a:moveTo>
                <a:lnTo>
                  <a:pt x="1825947" y="0"/>
                </a:lnTo>
                <a:lnTo>
                  <a:pt x="1825947" y="1417391"/>
                </a:lnTo>
                <a:lnTo>
                  <a:pt x="0" y="1417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3650065" y="3380084"/>
            <a:ext cx="11871063" cy="1995600"/>
          </a:xfrm>
          <a:prstGeom prst="rect">
            <a:avLst/>
          </a:prstGeom>
        </p:spPr>
        <p:txBody>
          <a:bodyPr lIns="0" tIns="0" rIns="0" bIns="0" rtlCol="0" anchor="t">
            <a:spAutoFit/>
          </a:bodyPr>
          <a:lstStyle/>
          <a:p>
            <a:pPr algn="ctr">
              <a:lnSpc>
                <a:spcPts val="5144"/>
              </a:lnSpc>
            </a:pPr>
            <a:r>
              <a:rPr lang="en-US" sz="5144">
                <a:solidFill>
                  <a:srgbClr val="2E2E2E"/>
                </a:solidFill>
                <a:latin typeface="Gliker SemiBold"/>
              </a:rPr>
              <a:t>HANDWRITTEN DEVANAGARI NUMERALS RECOGNITION USING DEEP LEARNING</a:t>
            </a:r>
          </a:p>
        </p:txBody>
      </p:sp>
      <p:sp>
        <p:nvSpPr>
          <p:cNvPr id="9" name="TextBox 9"/>
          <p:cNvSpPr txBox="1"/>
          <p:nvPr/>
        </p:nvSpPr>
        <p:spPr>
          <a:xfrm>
            <a:off x="7913025" y="5618287"/>
            <a:ext cx="4803977" cy="485775"/>
          </a:xfrm>
          <a:prstGeom prst="rect">
            <a:avLst/>
          </a:prstGeom>
        </p:spPr>
        <p:txBody>
          <a:bodyPr lIns="0" tIns="0" rIns="0" bIns="0" rtlCol="0" anchor="t">
            <a:spAutoFit/>
          </a:bodyPr>
          <a:lstStyle/>
          <a:p>
            <a:pPr marL="0" lvl="0" indent="0">
              <a:lnSpc>
                <a:spcPts val="3900"/>
              </a:lnSpc>
            </a:pPr>
            <a:r>
              <a:rPr lang="en-US" sz="3000">
                <a:solidFill>
                  <a:srgbClr val="000000"/>
                </a:solidFill>
                <a:latin typeface="Montserrat Semi-Bold Bold"/>
              </a:rPr>
              <a:t>19CSE456 - NNDL</a:t>
            </a:r>
          </a:p>
        </p:txBody>
      </p:sp>
      <p:sp>
        <p:nvSpPr>
          <p:cNvPr id="10" name="TextBox 10"/>
          <p:cNvSpPr txBox="1"/>
          <p:nvPr/>
        </p:nvSpPr>
        <p:spPr>
          <a:xfrm>
            <a:off x="13138492" y="6046912"/>
            <a:ext cx="3542407" cy="1967342"/>
          </a:xfrm>
          <a:prstGeom prst="rect">
            <a:avLst/>
          </a:prstGeom>
        </p:spPr>
        <p:txBody>
          <a:bodyPr lIns="0" tIns="0" rIns="0" bIns="0" rtlCol="0" anchor="t">
            <a:spAutoFit/>
          </a:bodyPr>
          <a:lstStyle/>
          <a:p>
            <a:pPr>
              <a:lnSpc>
                <a:spcPts val="3913"/>
              </a:lnSpc>
            </a:pPr>
            <a:r>
              <a:rPr lang="en-US" sz="2795" dirty="0" err="1">
                <a:solidFill>
                  <a:srgbClr val="FFFFFF"/>
                </a:solidFill>
                <a:latin typeface="Canva Sans"/>
              </a:rPr>
              <a:t>Asritha</a:t>
            </a:r>
            <a:r>
              <a:rPr lang="en-US" sz="2795" dirty="0">
                <a:solidFill>
                  <a:srgbClr val="FFFFFF"/>
                </a:solidFill>
                <a:latin typeface="Canva Sans"/>
              </a:rPr>
              <a:t> - CSE20196</a:t>
            </a:r>
          </a:p>
          <a:p>
            <a:pPr>
              <a:lnSpc>
                <a:spcPts val="3913"/>
              </a:lnSpc>
            </a:pPr>
            <a:r>
              <a:rPr lang="en-US" sz="2795" dirty="0">
                <a:solidFill>
                  <a:srgbClr val="FFFFFF"/>
                </a:solidFill>
                <a:latin typeface="Canva Sans"/>
              </a:rPr>
              <a:t>Madhav - CSE20065</a:t>
            </a:r>
          </a:p>
          <a:p>
            <a:pPr>
              <a:lnSpc>
                <a:spcPts val="3913"/>
              </a:lnSpc>
            </a:pPr>
            <a:r>
              <a:rPr lang="en-US" sz="2795" dirty="0">
                <a:solidFill>
                  <a:srgbClr val="FFFFFF"/>
                </a:solidFill>
                <a:latin typeface="Canva Sans"/>
              </a:rPr>
              <a:t>Sumanth CSE20076</a:t>
            </a:r>
          </a:p>
          <a:p>
            <a:pPr>
              <a:lnSpc>
                <a:spcPts val="3913"/>
              </a:lnSpc>
            </a:pPr>
            <a:r>
              <a:rPr lang="en-US" sz="2795" dirty="0">
                <a:solidFill>
                  <a:srgbClr val="FFFFFF"/>
                </a:solidFill>
                <a:latin typeface="Canva Sans"/>
              </a:rPr>
              <a:t>Anjani - CSE20126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0398958" y="1591234"/>
            <a:ext cx="7889042" cy="1102650"/>
            <a:chOff x="0" y="0"/>
            <a:chExt cx="3439540" cy="480744"/>
          </a:xfrm>
        </p:grpSpPr>
        <p:sp>
          <p:nvSpPr>
            <p:cNvPr id="3" name="Freeform 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4" name="Group 4"/>
          <p:cNvGrpSpPr/>
          <p:nvPr/>
        </p:nvGrpSpPr>
        <p:grpSpPr>
          <a:xfrm>
            <a:off x="9847633" y="1591234"/>
            <a:ext cx="1102650" cy="11026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6" name="Group 6"/>
          <p:cNvGrpSpPr/>
          <p:nvPr/>
        </p:nvGrpSpPr>
        <p:grpSpPr>
          <a:xfrm>
            <a:off x="10398958" y="3168681"/>
            <a:ext cx="7889042" cy="1102650"/>
            <a:chOff x="0" y="0"/>
            <a:chExt cx="3439540" cy="480744"/>
          </a:xfrm>
        </p:grpSpPr>
        <p:sp>
          <p:nvSpPr>
            <p:cNvPr id="7" name="Freeform 7"/>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8" name="Group 8"/>
          <p:cNvGrpSpPr/>
          <p:nvPr/>
        </p:nvGrpSpPr>
        <p:grpSpPr>
          <a:xfrm>
            <a:off x="9847633" y="3168681"/>
            <a:ext cx="1102650" cy="11026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0" name="Group 10"/>
          <p:cNvGrpSpPr/>
          <p:nvPr/>
        </p:nvGrpSpPr>
        <p:grpSpPr>
          <a:xfrm>
            <a:off x="10398958" y="4651403"/>
            <a:ext cx="7889042" cy="1102650"/>
            <a:chOff x="0" y="0"/>
            <a:chExt cx="3439540" cy="480744"/>
          </a:xfrm>
        </p:grpSpPr>
        <p:sp>
          <p:nvSpPr>
            <p:cNvPr id="11" name="Freeform 11"/>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2" name="Group 12"/>
          <p:cNvGrpSpPr/>
          <p:nvPr/>
        </p:nvGrpSpPr>
        <p:grpSpPr>
          <a:xfrm>
            <a:off x="9847633" y="4651403"/>
            <a:ext cx="1102650" cy="11026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4" name="Group 14"/>
          <p:cNvGrpSpPr/>
          <p:nvPr/>
        </p:nvGrpSpPr>
        <p:grpSpPr>
          <a:xfrm>
            <a:off x="10398958" y="6228851"/>
            <a:ext cx="7889042" cy="1102650"/>
            <a:chOff x="0" y="0"/>
            <a:chExt cx="3439540" cy="480744"/>
          </a:xfrm>
        </p:grpSpPr>
        <p:sp>
          <p:nvSpPr>
            <p:cNvPr id="15" name="Freeform 15"/>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6" name="Group 16"/>
          <p:cNvGrpSpPr/>
          <p:nvPr/>
        </p:nvGrpSpPr>
        <p:grpSpPr>
          <a:xfrm>
            <a:off x="9847633" y="6228851"/>
            <a:ext cx="1102650" cy="110265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8" name="Freeform 18"/>
          <p:cNvSpPr/>
          <p:nvPr/>
        </p:nvSpPr>
        <p:spPr>
          <a:xfrm>
            <a:off x="1793539" y="957506"/>
            <a:ext cx="6487527" cy="6373996"/>
          </a:xfrm>
          <a:custGeom>
            <a:avLst/>
            <a:gdLst/>
            <a:ahLst/>
            <a:cxnLst/>
            <a:rect l="l" t="t" r="r" b="b"/>
            <a:pathLst>
              <a:path w="6487527" h="6373996">
                <a:moveTo>
                  <a:pt x="0" y="0"/>
                </a:moveTo>
                <a:lnTo>
                  <a:pt x="6487527" y="0"/>
                </a:lnTo>
                <a:lnTo>
                  <a:pt x="6487527" y="6373995"/>
                </a:lnTo>
                <a:lnTo>
                  <a:pt x="0" y="6373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flipH="1">
            <a:off x="1793539" y="5341010"/>
            <a:ext cx="7063035" cy="3980983"/>
          </a:xfrm>
          <a:custGeom>
            <a:avLst/>
            <a:gdLst/>
            <a:ahLst/>
            <a:cxnLst/>
            <a:rect l="l" t="t" r="r" b="b"/>
            <a:pathLst>
              <a:path w="7063035" h="3980983">
                <a:moveTo>
                  <a:pt x="7063035" y="0"/>
                </a:moveTo>
                <a:lnTo>
                  <a:pt x="0" y="0"/>
                </a:lnTo>
                <a:lnTo>
                  <a:pt x="0" y="3980983"/>
                </a:lnTo>
                <a:lnTo>
                  <a:pt x="7063035" y="3980983"/>
                </a:lnTo>
                <a:lnTo>
                  <a:pt x="706303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2105302" y="2983110"/>
            <a:ext cx="6439509" cy="1806575"/>
          </a:xfrm>
          <a:prstGeom prst="rect">
            <a:avLst/>
          </a:prstGeom>
        </p:spPr>
        <p:txBody>
          <a:bodyPr lIns="0" tIns="0" rIns="0" bIns="0" rtlCol="0" anchor="t">
            <a:spAutoFit/>
          </a:bodyPr>
          <a:lstStyle/>
          <a:p>
            <a:pPr algn="ctr">
              <a:lnSpc>
                <a:spcPts val="6999"/>
              </a:lnSpc>
            </a:pPr>
            <a:r>
              <a:rPr lang="en-US" sz="6999">
                <a:solidFill>
                  <a:srgbClr val="2E2E2E"/>
                </a:solidFill>
                <a:latin typeface="Gliker SemiBold"/>
              </a:rPr>
              <a:t>TODAY'S AGENDA</a:t>
            </a:r>
          </a:p>
        </p:txBody>
      </p:sp>
      <p:sp>
        <p:nvSpPr>
          <p:cNvPr id="21" name="TextBox 21"/>
          <p:cNvSpPr txBox="1"/>
          <p:nvPr/>
        </p:nvSpPr>
        <p:spPr>
          <a:xfrm>
            <a:off x="11405214" y="1885384"/>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Introduction</a:t>
            </a:r>
          </a:p>
        </p:txBody>
      </p:sp>
      <p:sp>
        <p:nvSpPr>
          <p:cNvPr id="22" name="TextBox 22"/>
          <p:cNvSpPr txBox="1"/>
          <p:nvPr/>
        </p:nvSpPr>
        <p:spPr>
          <a:xfrm>
            <a:off x="9847633" y="1861571"/>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1</a:t>
            </a:r>
          </a:p>
        </p:txBody>
      </p:sp>
      <p:sp>
        <p:nvSpPr>
          <p:cNvPr id="23" name="TextBox 23"/>
          <p:cNvSpPr txBox="1"/>
          <p:nvPr/>
        </p:nvSpPr>
        <p:spPr>
          <a:xfrm>
            <a:off x="11405214" y="3462831"/>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Dataset Description</a:t>
            </a:r>
          </a:p>
        </p:txBody>
      </p:sp>
      <p:sp>
        <p:nvSpPr>
          <p:cNvPr id="24" name="TextBox 24"/>
          <p:cNvSpPr txBox="1"/>
          <p:nvPr/>
        </p:nvSpPr>
        <p:spPr>
          <a:xfrm>
            <a:off x="9847633" y="3439019"/>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2</a:t>
            </a:r>
          </a:p>
        </p:txBody>
      </p:sp>
      <p:sp>
        <p:nvSpPr>
          <p:cNvPr id="25" name="TextBox 25"/>
          <p:cNvSpPr txBox="1"/>
          <p:nvPr/>
        </p:nvSpPr>
        <p:spPr>
          <a:xfrm>
            <a:off x="11405214" y="4945554"/>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Study of MLP &amp; CNN</a:t>
            </a:r>
          </a:p>
        </p:txBody>
      </p:sp>
      <p:sp>
        <p:nvSpPr>
          <p:cNvPr id="26" name="TextBox 26"/>
          <p:cNvSpPr txBox="1"/>
          <p:nvPr/>
        </p:nvSpPr>
        <p:spPr>
          <a:xfrm>
            <a:off x="9847633" y="4921741"/>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3</a:t>
            </a:r>
          </a:p>
        </p:txBody>
      </p:sp>
      <p:sp>
        <p:nvSpPr>
          <p:cNvPr id="27" name="TextBox 27"/>
          <p:cNvSpPr txBox="1"/>
          <p:nvPr/>
        </p:nvSpPr>
        <p:spPr>
          <a:xfrm>
            <a:off x="11405214" y="6523001"/>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Classifiers &amp; Optimizers</a:t>
            </a:r>
          </a:p>
        </p:txBody>
      </p:sp>
      <p:sp>
        <p:nvSpPr>
          <p:cNvPr id="28" name="TextBox 28"/>
          <p:cNvSpPr txBox="1"/>
          <p:nvPr/>
        </p:nvSpPr>
        <p:spPr>
          <a:xfrm>
            <a:off x="9847633" y="6499189"/>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4</a:t>
            </a:r>
          </a:p>
        </p:txBody>
      </p:sp>
      <p:grpSp>
        <p:nvGrpSpPr>
          <p:cNvPr id="29" name="Group 29"/>
          <p:cNvGrpSpPr/>
          <p:nvPr/>
        </p:nvGrpSpPr>
        <p:grpSpPr>
          <a:xfrm>
            <a:off x="10398958" y="7807751"/>
            <a:ext cx="7889042" cy="1102650"/>
            <a:chOff x="0" y="0"/>
            <a:chExt cx="3439540" cy="480744"/>
          </a:xfrm>
        </p:grpSpPr>
        <p:sp>
          <p:nvSpPr>
            <p:cNvPr id="30" name="Freeform 30"/>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31" name="Group 31"/>
          <p:cNvGrpSpPr/>
          <p:nvPr/>
        </p:nvGrpSpPr>
        <p:grpSpPr>
          <a:xfrm>
            <a:off x="9847633" y="7807751"/>
            <a:ext cx="1102650" cy="1102650"/>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33" name="TextBox 33"/>
          <p:cNvSpPr txBox="1"/>
          <p:nvPr/>
        </p:nvSpPr>
        <p:spPr>
          <a:xfrm>
            <a:off x="11405214" y="8101902"/>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Conclusion </a:t>
            </a:r>
          </a:p>
        </p:txBody>
      </p:sp>
      <p:sp>
        <p:nvSpPr>
          <p:cNvPr id="34" name="TextBox 34"/>
          <p:cNvSpPr txBox="1"/>
          <p:nvPr/>
        </p:nvSpPr>
        <p:spPr>
          <a:xfrm>
            <a:off x="9847633" y="8078089"/>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rot="-316524">
            <a:off x="13682609" y="600761"/>
            <a:ext cx="3162878" cy="3851297"/>
          </a:xfrm>
          <a:custGeom>
            <a:avLst/>
            <a:gdLst/>
            <a:ahLst/>
            <a:cxnLst/>
            <a:rect l="l" t="t" r="r" b="b"/>
            <a:pathLst>
              <a:path w="3162878" h="3851297">
                <a:moveTo>
                  <a:pt x="0" y="0"/>
                </a:moveTo>
                <a:lnTo>
                  <a:pt x="3162878" y="0"/>
                </a:lnTo>
                <a:lnTo>
                  <a:pt x="3162878" y="3851297"/>
                </a:lnTo>
                <a:lnTo>
                  <a:pt x="0" y="3851297"/>
                </a:lnTo>
                <a:lnTo>
                  <a:pt x="0" y="0"/>
                </a:lnTo>
                <a:close/>
              </a:path>
            </a:pathLst>
          </a:custGeom>
          <a:blipFill>
            <a:blip r:embed="rId2"/>
            <a:stretch>
              <a:fillRect/>
            </a:stretch>
          </a:blipFill>
        </p:spPr>
      </p:sp>
      <p:sp>
        <p:nvSpPr>
          <p:cNvPr id="3" name="Freeform 3"/>
          <p:cNvSpPr/>
          <p:nvPr/>
        </p:nvSpPr>
        <p:spPr>
          <a:xfrm rot="309005">
            <a:off x="13929951" y="5577394"/>
            <a:ext cx="3162878" cy="3851297"/>
          </a:xfrm>
          <a:custGeom>
            <a:avLst/>
            <a:gdLst/>
            <a:ahLst/>
            <a:cxnLst/>
            <a:rect l="l" t="t" r="r" b="b"/>
            <a:pathLst>
              <a:path w="3162878" h="3851297">
                <a:moveTo>
                  <a:pt x="0" y="0"/>
                </a:moveTo>
                <a:lnTo>
                  <a:pt x="3162878" y="0"/>
                </a:lnTo>
                <a:lnTo>
                  <a:pt x="3162878" y="3851297"/>
                </a:lnTo>
                <a:lnTo>
                  <a:pt x="0" y="3851297"/>
                </a:lnTo>
                <a:lnTo>
                  <a:pt x="0" y="0"/>
                </a:lnTo>
                <a:close/>
              </a:path>
            </a:pathLst>
          </a:custGeom>
          <a:blipFill>
            <a:blip r:embed="rId2"/>
            <a:stretch>
              <a:fillRect/>
            </a:stretch>
          </a:blipFill>
        </p:spPr>
      </p:sp>
      <p:sp>
        <p:nvSpPr>
          <p:cNvPr id="4" name="Freeform 4"/>
          <p:cNvSpPr/>
          <p:nvPr/>
        </p:nvSpPr>
        <p:spPr>
          <a:xfrm rot="-818689" flipH="1">
            <a:off x="9406207" y="6549480"/>
            <a:ext cx="2209144" cy="1112856"/>
          </a:xfrm>
          <a:custGeom>
            <a:avLst/>
            <a:gdLst/>
            <a:ahLst/>
            <a:cxnLst/>
            <a:rect l="l" t="t" r="r" b="b"/>
            <a:pathLst>
              <a:path w="2209144" h="1112856">
                <a:moveTo>
                  <a:pt x="2209144" y="0"/>
                </a:moveTo>
                <a:lnTo>
                  <a:pt x="0" y="0"/>
                </a:lnTo>
                <a:lnTo>
                  <a:pt x="0" y="1112856"/>
                </a:lnTo>
                <a:lnTo>
                  <a:pt x="2209144" y="1112856"/>
                </a:lnTo>
                <a:lnTo>
                  <a:pt x="220914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35506">
            <a:off x="14527331" y="300989"/>
            <a:ext cx="1668328" cy="461065"/>
          </a:xfrm>
          <a:custGeom>
            <a:avLst/>
            <a:gdLst/>
            <a:ahLst/>
            <a:cxnLst/>
            <a:rect l="l" t="t" r="r" b="b"/>
            <a:pathLst>
              <a:path w="1668328" h="461065">
                <a:moveTo>
                  <a:pt x="0" y="0"/>
                </a:moveTo>
                <a:lnTo>
                  <a:pt x="1668328" y="0"/>
                </a:lnTo>
                <a:lnTo>
                  <a:pt x="1668328" y="461065"/>
                </a:lnTo>
                <a:lnTo>
                  <a:pt x="0" y="461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6511642">
            <a:off x="15481227" y="5283563"/>
            <a:ext cx="544921" cy="939518"/>
          </a:xfrm>
          <a:custGeom>
            <a:avLst/>
            <a:gdLst/>
            <a:ahLst/>
            <a:cxnLst/>
            <a:rect l="l" t="t" r="r" b="b"/>
            <a:pathLst>
              <a:path w="544921" h="939518">
                <a:moveTo>
                  <a:pt x="0" y="0"/>
                </a:moveTo>
                <a:lnTo>
                  <a:pt x="544921" y="0"/>
                </a:lnTo>
                <a:lnTo>
                  <a:pt x="544921" y="939518"/>
                </a:lnTo>
                <a:lnTo>
                  <a:pt x="0" y="9395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3084085">
            <a:off x="1464372" y="820774"/>
            <a:ext cx="433500" cy="1279706"/>
          </a:xfrm>
          <a:custGeom>
            <a:avLst/>
            <a:gdLst/>
            <a:ahLst/>
            <a:cxnLst/>
            <a:rect l="l" t="t" r="r" b="b"/>
            <a:pathLst>
              <a:path w="433500" h="1279706">
                <a:moveTo>
                  <a:pt x="0" y="0"/>
                </a:moveTo>
                <a:lnTo>
                  <a:pt x="433500" y="0"/>
                </a:lnTo>
                <a:lnTo>
                  <a:pt x="433500" y="1279706"/>
                </a:lnTo>
                <a:lnTo>
                  <a:pt x="0" y="1279706"/>
                </a:lnTo>
                <a:lnTo>
                  <a:pt x="0" y="0"/>
                </a:lnTo>
                <a:close/>
              </a:path>
            </a:pathLst>
          </a:custGeom>
          <a:blipFill>
            <a:blip r:embed="rId9"/>
            <a:stretch>
              <a:fillRect/>
            </a:stretch>
          </a:blipFill>
        </p:spPr>
      </p:sp>
      <p:grpSp>
        <p:nvGrpSpPr>
          <p:cNvPr id="8" name="Group 8"/>
          <p:cNvGrpSpPr/>
          <p:nvPr/>
        </p:nvGrpSpPr>
        <p:grpSpPr>
          <a:xfrm>
            <a:off x="1191261" y="1637124"/>
            <a:ext cx="13332650" cy="7612172"/>
            <a:chOff x="0" y="0"/>
            <a:chExt cx="3260349" cy="1861471"/>
          </a:xfrm>
        </p:grpSpPr>
        <p:sp>
          <p:nvSpPr>
            <p:cNvPr id="9" name="Freeform 9"/>
            <p:cNvSpPr/>
            <p:nvPr/>
          </p:nvSpPr>
          <p:spPr>
            <a:xfrm>
              <a:off x="0" y="0"/>
              <a:ext cx="3260349" cy="1861471"/>
            </a:xfrm>
            <a:custGeom>
              <a:avLst/>
              <a:gdLst/>
              <a:ahLst/>
              <a:cxnLst/>
              <a:rect l="l" t="t" r="r" b="b"/>
              <a:pathLst>
                <a:path w="3260349" h="1861471">
                  <a:moveTo>
                    <a:pt x="0" y="0"/>
                  </a:moveTo>
                  <a:lnTo>
                    <a:pt x="3260349" y="0"/>
                  </a:lnTo>
                  <a:lnTo>
                    <a:pt x="3260349" y="1861471"/>
                  </a:lnTo>
                  <a:lnTo>
                    <a:pt x="0" y="1861471"/>
                  </a:lnTo>
                  <a:close/>
                </a:path>
              </a:pathLst>
            </a:custGeom>
            <a:solidFill>
              <a:srgbClr val="FFFFFF"/>
            </a:solidFill>
          </p:spPr>
        </p:sp>
      </p:grpSp>
      <p:sp>
        <p:nvSpPr>
          <p:cNvPr id="10" name="Freeform 10"/>
          <p:cNvSpPr/>
          <p:nvPr/>
        </p:nvSpPr>
        <p:spPr>
          <a:xfrm>
            <a:off x="15164002" y="6304613"/>
            <a:ext cx="694776" cy="1882399"/>
          </a:xfrm>
          <a:custGeom>
            <a:avLst/>
            <a:gdLst/>
            <a:ahLst/>
            <a:cxnLst/>
            <a:rect l="l" t="t" r="r" b="b"/>
            <a:pathLst>
              <a:path w="694776" h="1882399">
                <a:moveTo>
                  <a:pt x="0" y="0"/>
                </a:moveTo>
                <a:lnTo>
                  <a:pt x="694776" y="0"/>
                </a:lnTo>
                <a:lnTo>
                  <a:pt x="694776" y="1882399"/>
                </a:lnTo>
                <a:lnTo>
                  <a:pt x="0" y="18823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433099" y="3672366"/>
            <a:ext cx="12848974" cy="49295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2E2E2E"/>
                </a:solidFill>
                <a:latin typeface="Montserrat Semi-Bold"/>
              </a:rPr>
              <a:t>Handwritten Numeral Recognition refers to the task of automatically identifying and classifying handwritten numerals.</a:t>
            </a:r>
          </a:p>
          <a:p>
            <a:pPr>
              <a:lnSpc>
                <a:spcPts val="3919"/>
              </a:lnSpc>
            </a:pPr>
            <a:endParaRPr lang="en-US" sz="2799">
              <a:solidFill>
                <a:srgbClr val="2E2E2E"/>
              </a:solidFill>
              <a:latin typeface="Montserrat Semi-Bold"/>
            </a:endParaRPr>
          </a:p>
          <a:p>
            <a:pPr marL="604519" lvl="1" indent="-302260">
              <a:lnSpc>
                <a:spcPts val="3919"/>
              </a:lnSpc>
              <a:buFont typeface="Arial"/>
              <a:buChar char="•"/>
            </a:pPr>
            <a:r>
              <a:rPr lang="en-US" sz="2799">
                <a:solidFill>
                  <a:srgbClr val="2E2E2E"/>
                </a:solidFill>
                <a:latin typeface="Montserrat Semi-Bold"/>
              </a:rPr>
              <a:t>The task is challenging due to variations in writing styles, shapes, and sizes of numerals.</a:t>
            </a:r>
          </a:p>
          <a:p>
            <a:pPr>
              <a:lnSpc>
                <a:spcPts val="3919"/>
              </a:lnSpc>
            </a:pPr>
            <a:endParaRPr lang="en-US" sz="2799">
              <a:solidFill>
                <a:srgbClr val="2E2E2E"/>
              </a:solidFill>
              <a:latin typeface="Montserrat Semi-Bold"/>
            </a:endParaRPr>
          </a:p>
          <a:p>
            <a:pPr marL="604519" lvl="1" indent="-302260">
              <a:lnSpc>
                <a:spcPts val="3919"/>
              </a:lnSpc>
              <a:buFont typeface="Arial"/>
              <a:buChar char="•"/>
            </a:pPr>
            <a:r>
              <a:rPr lang="en-US" sz="2799">
                <a:solidFill>
                  <a:srgbClr val="2E2E2E"/>
                </a:solidFill>
                <a:latin typeface="Montserrat Semi-Bold"/>
              </a:rPr>
              <a:t>Deep Learning techniques offer a promising solution to this problem by leveraging neural network architectures capable of learning complex patterns and representations.</a:t>
            </a:r>
          </a:p>
          <a:p>
            <a:pPr marL="0" lvl="0" indent="0">
              <a:lnSpc>
                <a:spcPts val="3919"/>
              </a:lnSpc>
            </a:pPr>
            <a:endParaRPr lang="en-US" sz="2799">
              <a:solidFill>
                <a:srgbClr val="2E2E2E"/>
              </a:solidFill>
              <a:latin typeface="Montserrat Semi-Bold"/>
            </a:endParaRPr>
          </a:p>
        </p:txBody>
      </p:sp>
      <p:sp>
        <p:nvSpPr>
          <p:cNvPr id="12" name="Freeform 12"/>
          <p:cNvSpPr/>
          <p:nvPr/>
        </p:nvSpPr>
        <p:spPr>
          <a:xfrm>
            <a:off x="14901983" y="1280152"/>
            <a:ext cx="724818" cy="1979026"/>
          </a:xfrm>
          <a:custGeom>
            <a:avLst/>
            <a:gdLst/>
            <a:ahLst/>
            <a:cxnLst/>
            <a:rect l="l" t="t" r="r" b="b"/>
            <a:pathLst>
              <a:path w="724818" h="1979026">
                <a:moveTo>
                  <a:pt x="0" y="0"/>
                </a:moveTo>
                <a:lnTo>
                  <a:pt x="724818" y="0"/>
                </a:lnTo>
                <a:lnTo>
                  <a:pt x="724818" y="1979026"/>
                </a:lnTo>
                <a:lnTo>
                  <a:pt x="0" y="19790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681122" y="2038729"/>
            <a:ext cx="7471648" cy="1047750"/>
          </a:xfrm>
          <a:prstGeom prst="rect">
            <a:avLst/>
          </a:prstGeom>
        </p:spPr>
        <p:txBody>
          <a:bodyPr lIns="0" tIns="0" rIns="0" bIns="0" rtlCol="0" anchor="t">
            <a:spAutoFit/>
          </a:bodyPr>
          <a:lstStyle/>
          <a:p>
            <a:pPr>
              <a:lnSpc>
                <a:spcPts val="8399"/>
              </a:lnSpc>
            </a:pPr>
            <a:r>
              <a:rPr lang="en-US" sz="6999">
                <a:solidFill>
                  <a:srgbClr val="2E2E2E"/>
                </a:solidFill>
                <a:latin typeface="Gliker Semi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881015" y="2950953"/>
            <a:ext cx="10351587" cy="6550521"/>
            <a:chOff x="0" y="0"/>
            <a:chExt cx="4757950" cy="3010847"/>
          </a:xfrm>
        </p:grpSpPr>
        <p:sp>
          <p:nvSpPr>
            <p:cNvPr id="3" name="Freeform 3"/>
            <p:cNvSpPr/>
            <p:nvPr/>
          </p:nvSpPr>
          <p:spPr>
            <a:xfrm>
              <a:off x="6350" y="1542727"/>
              <a:ext cx="4465850" cy="1461770"/>
            </a:xfrm>
            <a:custGeom>
              <a:avLst/>
              <a:gdLst/>
              <a:ahLst/>
              <a:cxnLst/>
              <a:rect l="l" t="t" r="r" b="b"/>
              <a:pathLst>
                <a:path w="4465850" h="1461770">
                  <a:moveTo>
                    <a:pt x="0" y="0"/>
                  </a:moveTo>
                  <a:lnTo>
                    <a:pt x="0" y="1461770"/>
                  </a:lnTo>
                  <a:lnTo>
                    <a:pt x="4465850" y="1461770"/>
                  </a:lnTo>
                  <a:lnTo>
                    <a:pt x="0" y="0"/>
                  </a:lnTo>
                  <a:close/>
                </a:path>
              </a:pathLst>
            </a:custGeom>
            <a:solidFill>
              <a:srgbClr val="5773B8"/>
            </a:solidFill>
          </p:spPr>
        </p:sp>
        <p:sp>
          <p:nvSpPr>
            <p:cNvPr id="4" name="Freeform 4"/>
            <p:cNvSpPr/>
            <p:nvPr/>
          </p:nvSpPr>
          <p:spPr>
            <a:xfrm>
              <a:off x="0" y="-29210"/>
              <a:ext cx="4764300" cy="3041327"/>
            </a:xfrm>
            <a:custGeom>
              <a:avLst/>
              <a:gdLst/>
              <a:ahLst/>
              <a:cxnLst/>
              <a:rect l="l" t="t" r="r" b="b"/>
              <a:pathLst>
                <a:path w="4764300" h="3041327">
                  <a:moveTo>
                    <a:pt x="1270" y="45720"/>
                  </a:moveTo>
                  <a:lnTo>
                    <a:pt x="1270" y="938530"/>
                  </a:lnTo>
                  <a:cubicBezTo>
                    <a:pt x="1270" y="1222912"/>
                    <a:pt x="0" y="1589717"/>
                    <a:pt x="1270" y="1853878"/>
                  </a:cubicBezTo>
                  <a:cubicBezTo>
                    <a:pt x="5080" y="2622228"/>
                    <a:pt x="99060" y="2928297"/>
                    <a:pt x="99060" y="2928297"/>
                  </a:cubicBezTo>
                  <a:cubicBezTo>
                    <a:pt x="99060" y="2928297"/>
                    <a:pt x="579120" y="3028628"/>
                    <a:pt x="1004570" y="3034978"/>
                  </a:cubicBezTo>
                  <a:cubicBezTo>
                    <a:pt x="1385570" y="3041328"/>
                    <a:pt x="2247900" y="3040057"/>
                    <a:pt x="3934990" y="3040057"/>
                  </a:cubicBezTo>
                  <a:cubicBezTo>
                    <a:pt x="4354090" y="3040057"/>
                    <a:pt x="4755410" y="3040057"/>
                    <a:pt x="4755410" y="3040057"/>
                  </a:cubicBezTo>
                  <a:cubicBezTo>
                    <a:pt x="4755410" y="3040057"/>
                    <a:pt x="4752870" y="2387278"/>
                    <a:pt x="4755410" y="1970717"/>
                  </a:cubicBezTo>
                  <a:cubicBezTo>
                    <a:pt x="4764300" y="1460178"/>
                    <a:pt x="4760490" y="1206696"/>
                    <a:pt x="4760490" y="986790"/>
                  </a:cubicBezTo>
                  <a:cubicBezTo>
                    <a:pt x="4755410" y="438150"/>
                    <a:pt x="4755410" y="59690"/>
                    <a:pt x="4755410" y="59690"/>
                  </a:cubicBezTo>
                  <a:cubicBezTo>
                    <a:pt x="4755410" y="59690"/>
                    <a:pt x="4116600"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sp>
        <p:nvSpPr>
          <p:cNvPr id="5" name="Freeform 5"/>
          <p:cNvSpPr/>
          <p:nvPr/>
        </p:nvSpPr>
        <p:spPr>
          <a:xfrm>
            <a:off x="5441290" y="2599038"/>
            <a:ext cx="2277098" cy="703830"/>
          </a:xfrm>
          <a:custGeom>
            <a:avLst/>
            <a:gdLst/>
            <a:ahLst/>
            <a:cxnLst/>
            <a:rect l="l" t="t" r="r" b="b"/>
            <a:pathLst>
              <a:path w="2277098" h="703830">
                <a:moveTo>
                  <a:pt x="0" y="0"/>
                </a:moveTo>
                <a:lnTo>
                  <a:pt x="2277098" y="0"/>
                </a:lnTo>
                <a:lnTo>
                  <a:pt x="2277098" y="703830"/>
                </a:lnTo>
                <a:lnTo>
                  <a:pt x="0" y="703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688756" y="708179"/>
            <a:ext cx="6525236" cy="1330903"/>
            <a:chOff x="0" y="0"/>
            <a:chExt cx="5355047" cy="1092228"/>
          </a:xfrm>
        </p:grpSpPr>
        <p:sp>
          <p:nvSpPr>
            <p:cNvPr id="7" name="Freeform 7"/>
            <p:cNvSpPr/>
            <p:nvPr/>
          </p:nvSpPr>
          <p:spPr>
            <a:xfrm>
              <a:off x="0" y="0"/>
              <a:ext cx="5355047" cy="1092228"/>
            </a:xfrm>
            <a:custGeom>
              <a:avLst/>
              <a:gdLst/>
              <a:ahLst/>
              <a:cxnLst/>
              <a:rect l="l" t="t" r="r" b="b"/>
              <a:pathLst>
                <a:path w="5355047" h="1092228">
                  <a:moveTo>
                    <a:pt x="0" y="0"/>
                  </a:moveTo>
                  <a:lnTo>
                    <a:pt x="5355047" y="0"/>
                  </a:lnTo>
                  <a:lnTo>
                    <a:pt x="5355047" y="1092228"/>
                  </a:lnTo>
                  <a:lnTo>
                    <a:pt x="0" y="1092228"/>
                  </a:lnTo>
                  <a:close/>
                </a:path>
              </a:pathLst>
            </a:custGeom>
            <a:solidFill>
              <a:srgbClr val="FFFFFF"/>
            </a:solidFill>
          </p:spPr>
        </p:sp>
      </p:grpSp>
      <p:sp>
        <p:nvSpPr>
          <p:cNvPr id="8" name="Freeform 8"/>
          <p:cNvSpPr/>
          <p:nvPr/>
        </p:nvSpPr>
        <p:spPr>
          <a:xfrm>
            <a:off x="12642594" y="3302868"/>
            <a:ext cx="4822963" cy="4798849"/>
          </a:xfrm>
          <a:custGeom>
            <a:avLst/>
            <a:gdLst/>
            <a:ahLst/>
            <a:cxnLst/>
            <a:rect l="l" t="t" r="r" b="b"/>
            <a:pathLst>
              <a:path w="4822963" h="4798849">
                <a:moveTo>
                  <a:pt x="0" y="0"/>
                </a:moveTo>
                <a:lnTo>
                  <a:pt x="4822963" y="0"/>
                </a:lnTo>
                <a:lnTo>
                  <a:pt x="4822963" y="4798849"/>
                </a:lnTo>
                <a:lnTo>
                  <a:pt x="0" y="47988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15002" y="3593504"/>
            <a:ext cx="8883613" cy="5217795"/>
          </a:xfrm>
          <a:prstGeom prst="rect">
            <a:avLst/>
          </a:prstGeom>
        </p:spPr>
        <p:txBody>
          <a:bodyPr lIns="0" tIns="0" rIns="0" bIns="0" rtlCol="0" anchor="t">
            <a:spAutoFit/>
          </a:bodyPr>
          <a:lstStyle/>
          <a:p>
            <a:pPr algn="ctr">
              <a:lnSpc>
                <a:spcPts val="3779"/>
              </a:lnSpc>
            </a:pPr>
            <a:r>
              <a:rPr lang="en-US" sz="2699">
                <a:solidFill>
                  <a:srgbClr val="2E2E2E"/>
                </a:solidFill>
                <a:latin typeface="Montserrat Bold"/>
              </a:rPr>
              <a:t>The dataset used for this project consists of handwritten digit images, each with a resolution of 28x28 pixels. The dataset contains 17,000 images for training and 3,000 images for testing, which were obtained from a folder on the researcher's desktop. The images are in grayscale and have been preprocessed to have pixel values between 0 and 1. The goal of this project is to develop a fully connected neural network that can accurately classify the digits in the images. </a:t>
            </a:r>
          </a:p>
          <a:p>
            <a:pPr marL="0" lvl="0" indent="0" algn="ctr">
              <a:lnSpc>
                <a:spcPts val="3779"/>
              </a:lnSpc>
            </a:pPr>
            <a:endParaRPr lang="en-US" sz="2699">
              <a:solidFill>
                <a:srgbClr val="2E2E2E"/>
              </a:solidFill>
              <a:latin typeface="Montserrat Bold"/>
            </a:endParaRPr>
          </a:p>
        </p:txBody>
      </p:sp>
      <p:sp>
        <p:nvSpPr>
          <p:cNvPr id="10" name="TextBox 10"/>
          <p:cNvSpPr txBox="1"/>
          <p:nvPr/>
        </p:nvSpPr>
        <p:spPr>
          <a:xfrm>
            <a:off x="5796991" y="952500"/>
            <a:ext cx="6435611" cy="138430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DATASET DESCRIPTION </a:t>
            </a:r>
          </a:p>
          <a:p>
            <a:pPr algn="ctr">
              <a:lnSpc>
                <a:spcPts val="5599"/>
              </a:lnSpc>
            </a:pPr>
            <a:endParaRPr lang="en-US" sz="3999">
              <a:solidFill>
                <a:srgbClr val="000000"/>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395663" y="3389694"/>
            <a:ext cx="14999307" cy="5378746"/>
            <a:chOff x="0" y="0"/>
            <a:chExt cx="5543419" cy="1987868"/>
          </a:xfrm>
        </p:grpSpPr>
        <p:sp>
          <p:nvSpPr>
            <p:cNvPr id="3" name="Freeform 3"/>
            <p:cNvSpPr/>
            <p:nvPr/>
          </p:nvSpPr>
          <p:spPr>
            <a:xfrm>
              <a:off x="0" y="0"/>
              <a:ext cx="5543419" cy="1987868"/>
            </a:xfrm>
            <a:custGeom>
              <a:avLst/>
              <a:gdLst/>
              <a:ahLst/>
              <a:cxnLst/>
              <a:rect l="l" t="t" r="r" b="b"/>
              <a:pathLst>
                <a:path w="5543419" h="1987868">
                  <a:moveTo>
                    <a:pt x="5418959" y="1987868"/>
                  </a:moveTo>
                  <a:lnTo>
                    <a:pt x="124460" y="1987868"/>
                  </a:lnTo>
                  <a:cubicBezTo>
                    <a:pt x="55880" y="1987868"/>
                    <a:pt x="0" y="1931988"/>
                    <a:pt x="0" y="1863408"/>
                  </a:cubicBezTo>
                  <a:lnTo>
                    <a:pt x="0" y="124460"/>
                  </a:lnTo>
                  <a:cubicBezTo>
                    <a:pt x="0" y="55880"/>
                    <a:pt x="55880" y="0"/>
                    <a:pt x="124460" y="0"/>
                  </a:cubicBezTo>
                  <a:lnTo>
                    <a:pt x="5418959" y="0"/>
                  </a:lnTo>
                  <a:cubicBezTo>
                    <a:pt x="5487539" y="0"/>
                    <a:pt x="5543419" y="55880"/>
                    <a:pt x="5543419" y="124460"/>
                  </a:cubicBezTo>
                  <a:lnTo>
                    <a:pt x="5543419" y="1863408"/>
                  </a:lnTo>
                  <a:cubicBezTo>
                    <a:pt x="5543419" y="1931988"/>
                    <a:pt x="5487539" y="1987868"/>
                    <a:pt x="5418959" y="1987868"/>
                  </a:cubicBezTo>
                  <a:close/>
                </a:path>
              </a:pathLst>
            </a:custGeom>
            <a:solidFill>
              <a:srgbClr val="FFFFFF"/>
            </a:solidFill>
          </p:spPr>
        </p:sp>
      </p:grpSp>
      <p:sp>
        <p:nvSpPr>
          <p:cNvPr id="4" name="AutoShape 4"/>
          <p:cNvSpPr/>
          <p:nvPr/>
        </p:nvSpPr>
        <p:spPr>
          <a:xfrm>
            <a:off x="2313554" y="4127032"/>
            <a:ext cx="13163525" cy="0"/>
          </a:xfrm>
          <a:prstGeom prst="line">
            <a:avLst/>
          </a:prstGeom>
          <a:ln w="19050" cap="flat">
            <a:solidFill>
              <a:srgbClr val="DDDDDD"/>
            </a:solidFill>
            <a:prstDash val="solid"/>
            <a:headEnd type="none" w="sm" len="sm"/>
            <a:tailEnd type="none" w="sm" len="sm"/>
          </a:ln>
        </p:spPr>
      </p:sp>
      <p:grpSp>
        <p:nvGrpSpPr>
          <p:cNvPr id="5" name="Group 5"/>
          <p:cNvGrpSpPr/>
          <p:nvPr/>
        </p:nvGrpSpPr>
        <p:grpSpPr>
          <a:xfrm>
            <a:off x="1467737" y="1208786"/>
            <a:ext cx="8378369" cy="1647149"/>
            <a:chOff x="0" y="0"/>
            <a:chExt cx="3056452" cy="600884"/>
          </a:xfrm>
        </p:grpSpPr>
        <p:sp>
          <p:nvSpPr>
            <p:cNvPr id="6" name="Freeform 6"/>
            <p:cNvSpPr/>
            <p:nvPr/>
          </p:nvSpPr>
          <p:spPr>
            <a:xfrm>
              <a:off x="0" y="0"/>
              <a:ext cx="3056452" cy="600884"/>
            </a:xfrm>
            <a:custGeom>
              <a:avLst/>
              <a:gdLst/>
              <a:ahLst/>
              <a:cxnLst/>
              <a:rect l="l" t="t" r="r" b="b"/>
              <a:pathLst>
                <a:path w="3056452" h="600884">
                  <a:moveTo>
                    <a:pt x="0" y="0"/>
                  </a:moveTo>
                  <a:lnTo>
                    <a:pt x="3056452" y="0"/>
                  </a:lnTo>
                  <a:lnTo>
                    <a:pt x="3056452" y="600884"/>
                  </a:lnTo>
                  <a:lnTo>
                    <a:pt x="0" y="600884"/>
                  </a:lnTo>
                  <a:close/>
                </a:path>
              </a:pathLst>
            </a:custGeom>
            <a:solidFill>
              <a:srgbClr val="FFFFFF"/>
            </a:solidFill>
          </p:spPr>
        </p:sp>
      </p:grpSp>
      <p:sp>
        <p:nvSpPr>
          <p:cNvPr id="7" name="Freeform 7"/>
          <p:cNvSpPr/>
          <p:nvPr/>
        </p:nvSpPr>
        <p:spPr>
          <a:xfrm>
            <a:off x="14710683" y="1748710"/>
            <a:ext cx="2214451" cy="2214451"/>
          </a:xfrm>
          <a:custGeom>
            <a:avLst/>
            <a:gdLst/>
            <a:ahLst/>
            <a:cxnLst/>
            <a:rect l="l" t="t" r="r" b="b"/>
            <a:pathLst>
              <a:path w="2214451" h="2214451">
                <a:moveTo>
                  <a:pt x="0" y="0"/>
                </a:moveTo>
                <a:lnTo>
                  <a:pt x="2214450" y="0"/>
                </a:lnTo>
                <a:lnTo>
                  <a:pt x="2214450" y="2214451"/>
                </a:lnTo>
                <a:lnTo>
                  <a:pt x="0" y="2214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28700" y="5446372"/>
            <a:ext cx="733926" cy="1265389"/>
          </a:xfrm>
          <a:custGeom>
            <a:avLst/>
            <a:gdLst/>
            <a:ahLst/>
            <a:cxnLst/>
            <a:rect l="l" t="t" r="r" b="b"/>
            <a:pathLst>
              <a:path w="733926" h="1265389">
                <a:moveTo>
                  <a:pt x="0" y="0"/>
                </a:moveTo>
                <a:lnTo>
                  <a:pt x="733926" y="0"/>
                </a:lnTo>
                <a:lnTo>
                  <a:pt x="733926" y="1265389"/>
                </a:lnTo>
                <a:lnTo>
                  <a:pt x="0" y="1265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3262628" y="6130827"/>
            <a:ext cx="1448055" cy="1333500"/>
          </a:xfrm>
          <a:prstGeom prst="rect">
            <a:avLst/>
          </a:prstGeom>
        </p:spPr>
        <p:txBody>
          <a:bodyPr lIns="0" tIns="0" rIns="0" bIns="0" rtlCol="0" anchor="t">
            <a:spAutoFit/>
          </a:bodyPr>
          <a:lstStyle/>
          <a:p>
            <a:pPr>
              <a:lnSpc>
                <a:spcPts val="2160"/>
              </a:lnSpc>
            </a:pPr>
            <a:r>
              <a:rPr lang="en-US" sz="1800">
                <a:solidFill>
                  <a:srgbClr val="FFFFFF"/>
                </a:solidFill>
                <a:latin typeface="Montserrat"/>
              </a:rPr>
              <a:t>When I go on an online shopping spree - Jannah</a:t>
            </a:r>
          </a:p>
        </p:txBody>
      </p:sp>
      <p:sp>
        <p:nvSpPr>
          <p:cNvPr id="10" name="TextBox 10"/>
          <p:cNvSpPr txBox="1"/>
          <p:nvPr/>
        </p:nvSpPr>
        <p:spPr>
          <a:xfrm>
            <a:off x="1773898" y="1564592"/>
            <a:ext cx="8072209" cy="1057275"/>
          </a:xfrm>
          <a:prstGeom prst="rect">
            <a:avLst/>
          </a:prstGeom>
        </p:spPr>
        <p:txBody>
          <a:bodyPr lIns="0" tIns="0" rIns="0" bIns="0" rtlCol="0" anchor="t">
            <a:spAutoFit/>
          </a:bodyPr>
          <a:lstStyle/>
          <a:p>
            <a:pPr>
              <a:lnSpc>
                <a:spcPts val="8399"/>
              </a:lnSpc>
            </a:pPr>
            <a:r>
              <a:rPr lang="en-US" sz="6999" spc="349">
                <a:solidFill>
                  <a:srgbClr val="2E2E2E"/>
                </a:solidFill>
                <a:latin typeface="Gliker SemiBold Bold"/>
              </a:rPr>
              <a:t>STUDY OF MLP</a:t>
            </a:r>
          </a:p>
        </p:txBody>
      </p:sp>
      <p:sp>
        <p:nvSpPr>
          <p:cNvPr id="11" name="TextBox 11"/>
          <p:cNvSpPr txBox="1"/>
          <p:nvPr/>
        </p:nvSpPr>
        <p:spPr>
          <a:xfrm>
            <a:off x="1870016" y="4384207"/>
            <a:ext cx="14050601" cy="3978949"/>
          </a:xfrm>
          <a:prstGeom prst="rect">
            <a:avLst/>
          </a:prstGeom>
        </p:spPr>
        <p:txBody>
          <a:bodyPr lIns="0" tIns="0" rIns="0" bIns="0" rtlCol="0" anchor="t">
            <a:spAutoFit/>
          </a:bodyPr>
          <a:lstStyle/>
          <a:p>
            <a:pPr marL="528287" lvl="1" indent="-264143">
              <a:lnSpc>
                <a:spcPts val="3180"/>
              </a:lnSpc>
              <a:buFont typeface="Arial"/>
              <a:buChar char="•"/>
            </a:pPr>
            <a:r>
              <a:rPr lang="en-US" sz="2446">
                <a:solidFill>
                  <a:srgbClr val="2E2E2E"/>
                </a:solidFill>
                <a:latin typeface="Canva Sans"/>
              </a:rPr>
              <a:t>The MLP architecture consists of an input layer, one or more hidden layers, and an output layer.The hidden layers are responsible for learning complex representations of the input data, capturing relevant features and patterns.</a:t>
            </a:r>
          </a:p>
          <a:p>
            <a:pPr>
              <a:lnSpc>
                <a:spcPts val="3180"/>
              </a:lnSpc>
            </a:pPr>
            <a:endParaRPr lang="en-US" sz="2446">
              <a:solidFill>
                <a:srgbClr val="2E2E2E"/>
              </a:solidFill>
              <a:latin typeface="Canva Sans"/>
            </a:endParaRPr>
          </a:p>
          <a:p>
            <a:pPr marL="528287" lvl="1" indent="-264143">
              <a:lnSpc>
                <a:spcPts val="3180"/>
              </a:lnSpc>
              <a:buFont typeface="Arial"/>
              <a:buChar char="•"/>
            </a:pPr>
            <a:r>
              <a:rPr lang="en-US" sz="2446">
                <a:solidFill>
                  <a:srgbClr val="2E2E2E"/>
                </a:solidFill>
                <a:latin typeface="Canva Sans"/>
              </a:rPr>
              <a:t>Each handwritten numeral image is preprocessed and transformed into a suitable input representation for the MLP.</a:t>
            </a:r>
          </a:p>
          <a:p>
            <a:pPr>
              <a:lnSpc>
                <a:spcPts val="3180"/>
              </a:lnSpc>
            </a:pPr>
            <a:endParaRPr lang="en-US" sz="2446">
              <a:solidFill>
                <a:srgbClr val="2E2E2E"/>
              </a:solidFill>
              <a:latin typeface="Canva Sans"/>
            </a:endParaRPr>
          </a:p>
          <a:p>
            <a:pPr marL="528287" lvl="1" indent="-264143">
              <a:lnSpc>
                <a:spcPts val="3180"/>
              </a:lnSpc>
              <a:buFont typeface="Arial"/>
              <a:buChar char="•"/>
            </a:pPr>
            <a:r>
              <a:rPr lang="en-US" sz="2446">
                <a:solidFill>
                  <a:srgbClr val="2E2E2E"/>
                </a:solidFill>
                <a:latin typeface="Canva Sans"/>
              </a:rPr>
              <a:t>The image may be resized, normalized, and converted to grayscale.The pixel values of the image are often flattened into a 1D vector to serve as the input to the MLP.</a:t>
            </a:r>
          </a:p>
          <a:p>
            <a:pPr>
              <a:lnSpc>
                <a:spcPts val="3180"/>
              </a:lnSpc>
            </a:pPr>
            <a:endParaRPr lang="en-US" sz="2446">
              <a:solidFill>
                <a:srgbClr val="2E2E2E"/>
              </a:solidFill>
              <a:latin typeface="Canva Sans"/>
            </a:endParaRPr>
          </a:p>
        </p:txBody>
      </p:sp>
      <p:sp>
        <p:nvSpPr>
          <p:cNvPr id="12" name="TextBox 12"/>
          <p:cNvSpPr txBox="1"/>
          <p:nvPr/>
        </p:nvSpPr>
        <p:spPr>
          <a:xfrm>
            <a:off x="14939159" y="1893911"/>
            <a:ext cx="1757498" cy="1895475"/>
          </a:xfrm>
          <a:prstGeom prst="rect">
            <a:avLst/>
          </a:prstGeom>
        </p:spPr>
        <p:txBody>
          <a:bodyPr lIns="0" tIns="0" rIns="0" bIns="0" rtlCol="0" anchor="t">
            <a:spAutoFit/>
          </a:bodyPr>
          <a:lstStyle/>
          <a:p>
            <a:pPr>
              <a:lnSpc>
                <a:spcPts val="2160"/>
              </a:lnSpc>
            </a:pPr>
            <a:r>
              <a:rPr lang="en-US" sz="1800">
                <a:solidFill>
                  <a:srgbClr val="FFFFFF"/>
                </a:solidFill>
                <a:latin typeface="Telegraf Bold"/>
              </a:rPr>
              <a:t>After training and evaluation, the model achieved a test accuracy of 95.09% for the given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a:off x="3530081" y="2189641"/>
            <a:ext cx="12345391" cy="7407234"/>
          </a:xfrm>
          <a:custGeom>
            <a:avLst/>
            <a:gdLst/>
            <a:ahLst/>
            <a:cxnLst/>
            <a:rect l="l" t="t" r="r" b="b"/>
            <a:pathLst>
              <a:path w="12345391" h="7407234">
                <a:moveTo>
                  <a:pt x="0" y="0"/>
                </a:moveTo>
                <a:lnTo>
                  <a:pt x="12345390" y="0"/>
                </a:lnTo>
                <a:lnTo>
                  <a:pt x="12345390" y="7407234"/>
                </a:lnTo>
                <a:lnTo>
                  <a:pt x="0" y="7407234"/>
                </a:lnTo>
                <a:lnTo>
                  <a:pt x="0" y="0"/>
                </a:lnTo>
                <a:close/>
              </a:path>
            </a:pathLst>
          </a:custGeom>
          <a:blipFill>
            <a:blip r:embed="rId2"/>
            <a:stretch>
              <a:fillRect/>
            </a:stretch>
          </a:blipFill>
        </p:spPr>
      </p:sp>
      <p:sp>
        <p:nvSpPr>
          <p:cNvPr id="3" name="TextBox 3"/>
          <p:cNvSpPr txBox="1"/>
          <p:nvPr/>
        </p:nvSpPr>
        <p:spPr>
          <a:xfrm>
            <a:off x="5633460" y="731168"/>
            <a:ext cx="5989793" cy="1038225"/>
          </a:xfrm>
          <a:prstGeom prst="rect">
            <a:avLst/>
          </a:prstGeom>
        </p:spPr>
        <p:txBody>
          <a:bodyPr lIns="0" tIns="0" rIns="0" bIns="0" rtlCol="0" anchor="t">
            <a:spAutoFit/>
          </a:bodyPr>
          <a:lstStyle/>
          <a:p>
            <a:pPr algn="ctr">
              <a:lnSpc>
                <a:spcPts val="8100"/>
              </a:lnSpc>
            </a:pPr>
            <a:r>
              <a:rPr lang="en-US" sz="6750" spc="1350">
                <a:solidFill>
                  <a:srgbClr val="000000"/>
                </a:solidFill>
                <a:latin typeface="Glacial Indifference Bold"/>
              </a:rPr>
              <a:t>MLP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TextBox 2"/>
          <p:cNvSpPr txBox="1"/>
          <p:nvPr/>
        </p:nvSpPr>
        <p:spPr>
          <a:xfrm>
            <a:off x="11278805" y="4946332"/>
            <a:ext cx="5980495" cy="356235"/>
          </a:xfrm>
          <a:prstGeom prst="rect">
            <a:avLst/>
          </a:prstGeom>
        </p:spPr>
        <p:txBody>
          <a:bodyPr lIns="0" tIns="0" rIns="0" bIns="0" rtlCol="0" anchor="t">
            <a:spAutoFit/>
          </a:bodyPr>
          <a:lstStyle/>
          <a:p>
            <a:pPr marL="0" lvl="0" indent="0">
              <a:lnSpc>
                <a:spcPts val="2940"/>
              </a:lnSpc>
            </a:pPr>
            <a:endParaRPr/>
          </a:p>
        </p:txBody>
      </p:sp>
      <p:grpSp>
        <p:nvGrpSpPr>
          <p:cNvPr id="3" name="Group 3"/>
          <p:cNvGrpSpPr/>
          <p:nvPr/>
        </p:nvGrpSpPr>
        <p:grpSpPr>
          <a:xfrm>
            <a:off x="681479" y="626362"/>
            <a:ext cx="10140126" cy="8960611"/>
            <a:chOff x="0" y="0"/>
            <a:chExt cx="2876112" cy="2541558"/>
          </a:xfrm>
        </p:grpSpPr>
        <p:sp>
          <p:nvSpPr>
            <p:cNvPr id="4" name="Freeform 4"/>
            <p:cNvSpPr/>
            <p:nvPr/>
          </p:nvSpPr>
          <p:spPr>
            <a:xfrm>
              <a:off x="0" y="0"/>
              <a:ext cx="2876112" cy="2541558"/>
            </a:xfrm>
            <a:custGeom>
              <a:avLst/>
              <a:gdLst/>
              <a:ahLst/>
              <a:cxnLst/>
              <a:rect l="l" t="t" r="r" b="b"/>
              <a:pathLst>
                <a:path w="2876112" h="2541558">
                  <a:moveTo>
                    <a:pt x="0" y="0"/>
                  </a:moveTo>
                  <a:lnTo>
                    <a:pt x="2876112" y="0"/>
                  </a:lnTo>
                  <a:lnTo>
                    <a:pt x="2876112" y="2541558"/>
                  </a:lnTo>
                  <a:lnTo>
                    <a:pt x="0" y="2541558"/>
                  </a:lnTo>
                  <a:close/>
                </a:path>
              </a:pathLst>
            </a:custGeom>
            <a:solidFill>
              <a:srgbClr val="FFFFFF"/>
            </a:solidFill>
          </p:spPr>
        </p:sp>
      </p:grpSp>
      <p:sp>
        <p:nvSpPr>
          <p:cNvPr id="5" name="Freeform 5"/>
          <p:cNvSpPr/>
          <p:nvPr/>
        </p:nvSpPr>
        <p:spPr>
          <a:xfrm>
            <a:off x="11278805" y="626362"/>
            <a:ext cx="6450041" cy="5589683"/>
          </a:xfrm>
          <a:custGeom>
            <a:avLst/>
            <a:gdLst/>
            <a:ahLst/>
            <a:cxnLst/>
            <a:rect l="l" t="t" r="r" b="b"/>
            <a:pathLst>
              <a:path w="6450041" h="5589683">
                <a:moveTo>
                  <a:pt x="0" y="0"/>
                </a:moveTo>
                <a:lnTo>
                  <a:pt x="6450040" y="0"/>
                </a:lnTo>
                <a:lnTo>
                  <a:pt x="6450040" y="5589683"/>
                </a:lnTo>
                <a:lnTo>
                  <a:pt x="0" y="5589683"/>
                </a:lnTo>
                <a:lnTo>
                  <a:pt x="0" y="0"/>
                </a:lnTo>
                <a:close/>
              </a:path>
            </a:pathLst>
          </a:custGeom>
          <a:blipFill>
            <a:blip r:embed="rId2"/>
            <a:stretch>
              <a:fillRect l="-49452" t="-38650" r="-161866" b="-85872"/>
            </a:stretch>
          </a:blipFill>
        </p:spPr>
      </p:sp>
      <p:sp>
        <p:nvSpPr>
          <p:cNvPr id="6" name="TextBox 6"/>
          <p:cNvSpPr txBox="1"/>
          <p:nvPr/>
        </p:nvSpPr>
        <p:spPr>
          <a:xfrm>
            <a:off x="1691335" y="1206618"/>
            <a:ext cx="6708165" cy="906145"/>
          </a:xfrm>
          <a:prstGeom prst="rect">
            <a:avLst/>
          </a:prstGeom>
        </p:spPr>
        <p:txBody>
          <a:bodyPr lIns="0" tIns="0" rIns="0" bIns="0" rtlCol="0" anchor="t">
            <a:spAutoFit/>
          </a:bodyPr>
          <a:lstStyle/>
          <a:p>
            <a:pPr algn="ctr">
              <a:lnSpc>
                <a:spcPts val="7279"/>
              </a:lnSpc>
            </a:pPr>
            <a:r>
              <a:rPr lang="en-US" sz="5199">
                <a:solidFill>
                  <a:srgbClr val="2E2E2E"/>
                </a:solidFill>
                <a:latin typeface="Gliker SemiBold Bold"/>
              </a:rPr>
              <a:t>STUDY OF CNN</a:t>
            </a:r>
          </a:p>
        </p:txBody>
      </p:sp>
      <p:sp>
        <p:nvSpPr>
          <p:cNvPr id="7" name="TextBox 7"/>
          <p:cNvSpPr txBox="1"/>
          <p:nvPr/>
        </p:nvSpPr>
        <p:spPr>
          <a:xfrm>
            <a:off x="1027429" y="2528149"/>
            <a:ext cx="9589995" cy="9993630"/>
          </a:xfrm>
          <a:prstGeom prst="rect">
            <a:avLst/>
          </a:prstGeom>
        </p:spPr>
        <p:txBody>
          <a:bodyPr lIns="0" tIns="0" rIns="0" bIns="0" rtlCol="0" anchor="t">
            <a:spAutoFit/>
          </a:bodyPr>
          <a:lstStyle/>
          <a:p>
            <a:pPr marL="528956" lvl="1" indent="-264478">
              <a:lnSpc>
                <a:spcPts val="3430"/>
              </a:lnSpc>
              <a:buFont typeface="Arial"/>
              <a:buChar char="•"/>
            </a:pPr>
            <a:r>
              <a:rPr lang="en-US" sz="2450">
                <a:solidFill>
                  <a:srgbClr val="2E2E2E"/>
                </a:solidFill>
                <a:latin typeface="Canva Sans"/>
              </a:rPr>
              <a:t>CNNs are a type of deep learning neural network specifically designed for image recognition tasks.</a:t>
            </a:r>
          </a:p>
          <a:p>
            <a:pPr>
              <a:lnSpc>
                <a:spcPts val="3430"/>
              </a:lnSpc>
            </a:pPr>
            <a:endParaRPr lang="en-US" sz="2450">
              <a:solidFill>
                <a:srgbClr val="2E2E2E"/>
              </a:solidFill>
              <a:latin typeface="Canva Sans"/>
            </a:endParaRPr>
          </a:p>
          <a:p>
            <a:pPr marL="528956" lvl="1" indent="-264478">
              <a:lnSpc>
                <a:spcPts val="3430"/>
              </a:lnSpc>
              <a:buFont typeface="Arial"/>
              <a:buChar char="•"/>
            </a:pPr>
            <a:r>
              <a:rPr lang="en-US" sz="2450">
                <a:solidFill>
                  <a:srgbClr val="2E2E2E"/>
                </a:solidFill>
                <a:latin typeface="Canva Sans"/>
              </a:rPr>
              <a:t>CNNs consist of multiple layers, including convolutional layers, pooling layers, and fully connected layers.</a:t>
            </a:r>
          </a:p>
          <a:p>
            <a:pPr>
              <a:lnSpc>
                <a:spcPts val="3430"/>
              </a:lnSpc>
            </a:pPr>
            <a:endParaRPr lang="en-US" sz="2450">
              <a:solidFill>
                <a:srgbClr val="2E2E2E"/>
              </a:solidFill>
              <a:latin typeface="Canva Sans"/>
            </a:endParaRPr>
          </a:p>
          <a:p>
            <a:pPr marL="528956" lvl="1" indent="-264478">
              <a:lnSpc>
                <a:spcPts val="3430"/>
              </a:lnSpc>
              <a:buFont typeface="Arial"/>
              <a:buChar char="•"/>
            </a:pPr>
            <a:r>
              <a:rPr lang="en-US" sz="2450">
                <a:solidFill>
                  <a:srgbClr val="2E2E2E"/>
                </a:solidFill>
                <a:latin typeface="Canva Sans"/>
              </a:rPr>
              <a:t>The Proportion of Validation loss is 47.8 % and training loss is 52.2 %</a:t>
            </a:r>
          </a:p>
          <a:p>
            <a:pPr>
              <a:lnSpc>
                <a:spcPts val="3430"/>
              </a:lnSpc>
            </a:pPr>
            <a:endParaRPr lang="en-US" sz="2450">
              <a:solidFill>
                <a:srgbClr val="2E2E2E"/>
              </a:solidFill>
              <a:latin typeface="Canva Sans"/>
            </a:endParaRPr>
          </a:p>
          <a:p>
            <a:pPr marL="528956" lvl="1" indent="-264478">
              <a:lnSpc>
                <a:spcPts val="3430"/>
              </a:lnSpc>
              <a:buFont typeface="Arial"/>
              <a:buChar char="•"/>
            </a:pPr>
            <a:r>
              <a:rPr lang="en-US" sz="2450">
                <a:solidFill>
                  <a:srgbClr val="2E2E2E"/>
                </a:solidFill>
                <a:latin typeface="Canva Sans"/>
              </a:rPr>
              <a:t>The performance of CNNs in handwritten numeral recognition is evaluated using various metrics, including accuracy, precision, recall, and F1-score.</a:t>
            </a:r>
          </a:p>
          <a:p>
            <a:pPr>
              <a:lnSpc>
                <a:spcPts val="3430"/>
              </a:lnSpc>
            </a:pPr>
            <a:endParaRPr lang="en-US" sz="2450">
              <a:solidFill>
                <a:srgbClr val="2E2E2E"/>
              </a:solidFill>
              <a:latin typeface="Canva Sans"/>
            </a:endParaRPr>
          </a:p>
          <a:p>
            <a:pPr marL="528956" lvl="1" indent="-264478">
              <a:lnSpc>
                <a:spcPts val="3430"/>
              </a:lnSpc>
              <a:buFont typeface="Arial"/>
              <a:buChar char="•"/>
            </a:pPr>
            <a:r>
              <a:rPr lang="en-US" sz="2450">
                <a:solidFill>
                  <a:srgbClr val="2E2E2E"/>
                </a:solidFill>
                <a:latin typeface="Canva Sans"/>
              </a:rPr>
              <a:t>According to the data that we were taken, the model classified 98.23% accuracy of the test photos correctly. </a:t>
            </a: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nSpc>
                <a:spcPts val="3430"/>
              </a:lnSpc>
            </a:pPr>
            <a:endParaRPr lang="en-US" sz="2450">
              <a:solidFill>
                <a:srgbClr val="2E2E2E"/>
              </a:solidFill>
              <a:latin typeface="Canva Sans"/>
            </a:endParaRPr>
          </a:p>
          <a:p>
            <a:pPr algn="ctr">
              <a:lnSpc>
                <a:spcPts val="4759"/>
              </a:lnSpc>
            </a:pPr>
            <a:endParaRPr lang="en-US" sz="2450">
              <a:solidFill>
                <a:srgbClr val="2E2E2E"/>
              </a:solidFill>
              <a:latin typeface="Canva Sans"/>
            </a:endParaRPr>
          </a:p>
        </p:txBody>
      </p:sp>
      <p:sp>
        <p:nvSpPr>
          <p:cNvPr id="8" name="TextBox 8"/>
          <p:cNvSpPr txBox="1"/>
          <p:nvPr/>
        </p:nvSpPr>
        <p:spPr>
          <a:xfrm>
            <a:off x="11278805" y="6396823"/>
            <a:ext cx="6450041" cy="514350"/>
          </a:xfrm>
          <a:prstGeom prst="rect">
            <a:avLst/>
          </a:prstGeom>
        </p:spPr>
        <p:txBody>
          <a:bodyPr lIns="0" tIns="0" rIns="0" bIns="0" rtlCol="0" anchor="t">
            <a:spAutoFit/>
          </a:bodyPr>
          <a:lstStyle/>
          <a:p>
            <a:pPr algn="ctr">
              <a:lnSpc>
                <a:spcPts val="4200"/>
              </a:lnSpc>
            </a:pPr>
            <a:r>
              <a:rPr lang="en-US" sz="3000">
                <a:solidFill>
                  <a:srgbClr val="2E2E2E"/>
                </a:solidFill>
                <a:latin typeface="Canva Sans Bold"/>
              </a:rPr>
              <a:t>Fig.1 CNN Architecture</a:t>
            </a:r>
          </a:p>
        </p:txBody>
      </p:sp>
      <p:grpSp>
        <p:nvGrpSpPr>
          <p:cNvPr id="9" name="Group 9"/>
          <p:cNvGrpSpPr/>
          <p:nvPr/>
        </p:nvGrpSpPr>
        <p:grpSpPr>
          <a:xfrm>
            <a:off x="11997451" y="7149298"/>
            <a:ext cx="6290549" cy="1102650"/>
            <a:chOff x="0" y="0"/>
            <a:chExt cx="3439540" cy="480744"/>
          </a:xfrm>
        </p:grpSpPr>
        <p:sp>
          <p:nvSpPr>
            <p:cNvPr id="10" name="Freeform 10"/>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1" name="Group 11"/>
          <p:cNvGrpSpPr/>
          <p:nvPr/>
        </p:nvGrpSpPr>
        <p:grpSpPr>
          <a:xfrm>
            <a:off x="11446126" y="7149298"/>
            <a:ext cx="1102650" cy="110265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3" name="Group 13"/>
          <p:cNvGrpSpPr/>
          <p:nvPr/>
        </p:nvGrpSpPr>
        <p:grpSpPr>
          <a:xfrm>
            <a:off x="11997451" y="8726746"/>
            <a:ext cx="6290549" cy="1102650"/>
            <a:chOff x="0" y="0"/>
            <a:chExt cx="3439540" cy="480744"/>
          </a:xfrm>
        </p:grpSpPr>
        <p:sp>
          <p:nvSpPr>
            <p:cNvPr id="14" name="Freeform 14"/>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5" name="Group 15"/>
          <p:cNvGrpSpPr/>
          <p:nvPr/>
        </p:nvGrpSpPr>
        <p:grpSpPr>
          <a:xfrm>
            <a:off x="11446126" y="8726746"/>
            <a:ext cx="1102650" cy="110265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7" name="TextBox 17"/>
          <p:cNvSpPr txBox="1"/>
          <p:nvPr/>
        </p:nvSpPr>
        <p:spPr>
          <a:xfrm>
            <a:off x="12823232" y="7443449"/>
            <a:ext cx="565236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Montserrat Bold"/>
              </a:rPr>
              <a:t> Precision Score - 97.59% </a:t>
            </a:r>
          </a:p>
        </p:txBody>
      </p:sp>
      <p:sp>
        <p:nvSpPr>
          <p:cNvPr id="18" name="TextBox 18"/>
          <p:cNvSpPr txBox="1"/>
          <p:nvPr/>
        </p:nvSpPr>
        <p:spPr>
          <a:xfrm>
            <a:off x="11446126" y="7419636"/>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1</a:t>
            </a:r>
          </a:p>
        </p:txBody>
      </p:sp>
      <p:sp>
        <p:nvSpPr>
          <p:cNvPr id="19" name="TextBox 19"/>
          <p:cNvSpPr txBox="1"/>
          <p:nvPr/>
        </p:nvSpPr>
        <p:spPr>
          <a:xfrm>
            <a:off x="13003707" y="9020896"/>
            <a:ext cx="529141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Montserrat Bold"/>
              </a:rPr>
              <a:t>Recall Score - 94.76 %</a:t>
            </a:r>
          </a:p>
        </p:txBody>
      </p:sp>
      <p:sp>
        <p:nvSpPr>
          <p:cNvPr id="20" name="TextBox 20"/>
          <p:cNvSpPr txBox="1"/>
          <p:nvPr/>
        </p:nvSpPr>
        <p:spPr>
          <a:xfrm>
            <a:off x="11446126" y="8997083"/>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sp>
        <p:nvSpPr>
          <p:cNvPr id="2" name="Freeform 2"/>
          <p:cNvSpPr/>
          <p:nvPr/>
        </p:nvSpPr>
        <p:spPr>
          <a:xfrm>
            <a:off x="2751573" y="1418901"/>
            <a:ext cx="13145803" cy="7036683"/>
          </a:xfrm>
          <a:custGeom>
            <a:avLst/>
            <a:gdLst/>
            <a:ahLst/>
            <a:cxnLst/>
            <a:rect l="l" t="t" r="r" b="b"/>
            <a:pathLst>
              <a:path w="13145803" h="7036683">
                <a:moveTo>
                  <a:pt x="0" y="0"/>
                </a:moveTo>
                <a:lnTo>
                  <a:pt x="13145804" y="0"/>
                </a:lnTo>
                <a:lnTo>
                  <a:pt x="13145804" y="7036683"/>
                </a:lnTo>
                <a:lnTo>
                  <a:pt x="0" y="7036683"/>
                </a:lnTo>
                <a:lnTo>
                  <a:pt x="0" y="0"/>
                </a:lnTo>
                <a:close/>
              </a:path>
            </a:pathLst>
          </a:custGeom>
          <a:blipFill>
            <a:blip r:embed="rId2"/>
            <a:stretch>
              <a:fillRect/>
            </a:stretch>
          </a:blipFill>
        </p:spPr>
      </p:sp>
      <p:sp>
        <p:nvSpPr>
          <p:cNvPr id="3" name="Freeform 3"/>
          <p:cNvSpPr/>
          <p:nvPr/>
        </p:nvSpPr>
        <p:spPr>
          <a:xfrm rot="-1542376">
            <a:off x="2031082" y="1265835"/>
            <a:ext cx="2461951" cy="801253"/>
          </a:xfrm>
          <a:custGeom>
            <a:avLst/>
            <a:gdLst/>
            <a:ahLst/>
            <a:cxnLst/>
            <a:rect l="l" t="t" r="r" b="b"/>
            <a:pathLst>
              <a:path w="2461951" h="801253">
                <a:moveTo>
                  <a:pt x="0" y="0"/>
                </a:moveTo>
                <a:lnTo>
                  <a:pt x="2461951" y="0"/>
                </a:lnTo>
                <a:lnTo>
                  <a:pt x="2461951" y="801253"/>
                </a:lnTo>
                <a:lnTo>
                  <a:pt x="0" y="801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574</Words>
  <Application>Microsoft Macintosh PowerPoint</Application>
  <PresentationFormat>Custom</PresentationFormat>
  <Paragraphs>66</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Canva Sans Bold</vt:lpstr>
      <vt:lpstr>Arial</vt:lpstr>
      <vt:lpstr>Canva Sans</vt:lpstr>
      <vt:lpstr>Gliker SemiBold</vt:lpstr>
      <vt:lpstr>Montserrat Bold</vt:lpstr>
      <vt:lpstr>Montserrat</vt:lpstr>
      <vt:lpstr>Telegraf Bold</vt:lpstr>
      <vt:lpstr>Montserrat Semi-Bold</vt:lpstr>
      <vt:lpstr>Gliker SemiBold Bold</vt:lpstr>
      <vt:lpstr>Montserrat Semi-Bold Bold</vt:lpstr>
      <vt:lpstr>Glacial Indifference Bold</vt:lpstr>
      <vt:lpstr>Calibri</vt:lpstr>
      <vt:lpstr>Horizon Outlined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nndl ppt</dc:title>
  <cp:lastModifiedBy>Veeramaneni Siva Sai Rama Lakshmi Asritha</cp:lastModifiedBy>
  <cp:revision>2</cp:revision>
  <dcterms:created xsi:type="dcterms:W3CDTF">2006-08-16T00:00:00Z</dcterms:created>
  <dcterms:modified xsi:type="dcterms:W3CDTF">2023-06-10T06:14:09Z</dcterms:modified>
  <dc:identifier>DAFVaICd3D0</dc:identifier>
</cp:coreProperties>
</file>